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530" r:id="rId3"/>
    <p:sldId id="531" r:id="rId4"/>
    <p:sldId id="532" r:id="rId5"/>
    <p:sldId id="533" r:id="rId6"/>
    <p:sldId id="534" r:id="rId7"/>
    <p:sldId id="535" r:id="rId8"/>
    <p:sldId id="536" r:id="rId9"/>
    <p:sldId id="537" r:id="rId10"/>
    <p:sldId id="538" r:id="rId11"/>
    <p:sldId id="292" r:id="rId12"/>
    <p:sldId id="257" r:id="rId13"/>
    <p:sldId id="259" r:id="rId14"/>
    <p:sldId id="258" r:id="rId15"/>
    <p:sldId id="260" r:id="rId16"/>
    <p:sldId id="288" r:id="rId17"/>
    <p:sldId id="262" r:id="rId18"/>
    <p:sldId id="263" r:id="rId19"/>
    <p:sldId id="265" r:id="rId20"/>
    <p:sldId id="266" r:id="rId21"/>
    <p:sldId id="267" r:id="rId22"/>
    <p:sldId id="282" r:id="rId23"/>
    <p:sldId id="540" r:id="rId24"/>
    <p:sldId id="268" r:id="rId25"/>
    <p:sldId id="280" r:id="rId26"/>
    <p:sldId id="539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14AA1-A620-42E3-9DDC-E6A2AB6020A0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8EC8B-2385-4783-BFE7-FBDBB1B18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9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r>
              <a:rPr lang="en-US" dirty="0"/>
              <a:t>Define MAPF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6072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3092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4588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6598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9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4783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1858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6617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5786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827B3-92F6-4288-8AB4-1E004089F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99E91-856B-44EF-8A14-328B668A8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AEEC6-E16C-43A6-988E-51B541C26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B8998-8F64-4E76-8BA2-867B29E25725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A21BB-A1BD-477B-85B8-1BFA3EFED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1473D-D7DD-42F0-B4C9-34CF7AF1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8532-217D-4CAE-9875-973F0E794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53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EF46-3174-44C3-97D0-DE02F38C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F11CD2-E4EC-43F8-BAE5-9F6E4FB14F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15EDB-C7A0-4287-8A07-0A3855F2C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B8998-8F64-4E76-8BA2-867B29E25725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F5CAC-3883-43EA-B1D6-7006E7695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A5178-A782-42F9-8E62-804515729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8532-217D-4CAE-9875-973F0E794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3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A44D29-707B-4A8D-90FD-C174E10AB6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C1B93D-B37E-451C-9975-3FB58DF0A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0031E-EF75-4BBA-B0F1-FB4943F08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B8998-8F64-4E76-8BA2-867B29E25725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CE1DC-AED9-454E-802C-CA3351B5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60853-4C3E-4FD5-82F2-62308EBF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8532-217D-4CAE-9875-973F0E794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12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2"/>
          <p:cNvSpPr txBox="1">
            <a:spLocks noGrp="1"/>
          </p:cNvSpPr>
          <p:nvPr>
            <p:ph type="ctrTitle"/>
          </p:nvPr>
        </p:nvSpPr>
        <p:spPr>
          <a:xfrm>
            <a:off x="914400" y="356660"/>
            <a:ext cx="10363200" cy="768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SzPct val="100000"/>
              <a:defRPr sz="2800">
                <a:latin typeface="+mj-lt"/>
              </a:defRPr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12285" y="1484784"/>
            <a:ext cx="10367433" cy="4465166"/>
          </a:xfrm>
          <a:prstGeom prst="rect">
            <a:avLst/>
          </a:prstGeom>
        </p:spPr>
        <p:txBody>
          <a:bodyPr/>
          <a:lstStyle>
            <a:lvl1pPr>
              <a:defRPr sz="1800" b="0">
                <a:latin typeface="+mn-lt"/>
              </a:defRPr>
            </a:lvl1pPr>
            <a:lvl2pPr>
              <a:defRPr sz="1800" b="0">
                <a:latin typeface="+mn-lt"/>
              </a:defRPr>
            </a:lvl2pPr>
            <a:lvl3pPr>
              <a:defRPr sz="1800" b="0">
                <a:latin typeface="+mn-lt"/>
              </a:defRPr>
            </a:lvl3pPr>
            <a:lvl4pPr>
              <a:defRPr sz="1800" b="0">
                <a:latin typeface="+mn-lt"/>
              </a:defRPr>
            </a:lvl4pPr>
            <a:lvl5pPr>
              <a:defRPr sz="1800" b="0">
                <a:latin typeface="+mn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63424" y="-9524"/>
            <a:ext cx="828576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A8C4C-0194-4D83-B41E-5991A4D45801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184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7B92E-9C70-4F5F-B497-2E3C1B15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C34A2-4828-46C0-B8AD-F7C623B96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AEA66-136A-4161-87FB-6E2F40985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B8998-8F64-4E76-8BA2-867B29E25725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6B261-0AD6-457E-93CB-7E4ACF70E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26180-E9B6-4B96-8652-5460D3D57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8532-217D-4CAE-9875-973F0E794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4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2826-1CF2-45B9-BE90-F6771C578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9C891-3D5E-4446-9C11-0E829F7FD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FB4E8-9FC6-4022-8227-FC24F31FD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B8998-8F64-4E76-8BA2-867B29E25725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EE130-6E3F-4D53-91E8-7BA7DA370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989F9-26DA-4090-8201-6AEEC09B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8532-217D-4CAE-9875-973F0E794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20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8650F-D79A-4B2B-880D-E9625869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F8031-4C6A-48BD-BF4A-400A1F324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048FB-A081-4184-8588-9B23B8602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0B13C-5DA6-4EFD-B270-15EA815E2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B8998-8F64-4E76-8BA2-867B29E25725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C94124-E1B7-46DD-9FD7-45F48C617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57BAB-1AA1-4134-9D36-7972CCB58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8532-217D-4CAE-9875-973F0E794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28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8B2B6-1D6F-4079-B7D3-EEDD13358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6536E-6B89-4B53-B22B-B45A5D40F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0F906-3B2F-40F8-B108-9C9A5DCDE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567E78-0A7C-456B-87DD-0FA15A8B5B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17893B-14B0-4527-B2CC-DFD9DFC06D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18682D-B5D1-44A0-9B13-9143E4FB7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B8998-8F64-4E76-8BA2-867B29E25725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AF268-5705-44E6-BCF0-3B77C7F0C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E6DFB-052F-44AA-8AD3-EE4C8D38B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8532-217D-4CAE-9875-973F0E794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71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46A83-F6C5-49AB-A9B0-7E90EE79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901D4E-8398-4C34-A808-39E907993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B8998-8F64-4E76-8BA2-867B29E25725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C5F2B-4108-40AD-960F-3EA9EBB1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157E3-5575-47AA-AD12-7F2A052A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8532-217D-4CAE-9875-973F0E794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6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61B8A3-4E1B-4E48-BF38-E7715D8F8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B8998-8F64-4E76-8BA2-867B29E25725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B54852-F651-4CF1-BD45-A07D891BD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B7792-2414-4994-8D18-532D37662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8532-217D-4CAE-9875-973F0E794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8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C8244-D886-4AF3-A838-196441A3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B6632-ECA1-4491-90A2-73C108EB4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0AB986-BCA2-44A1-ADC6-B84CF2266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17DC1-9D13-4BE0-9506-2810197A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B8998-8F64-4E76-8BA2-867B29E25725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40263-4F06-486B-9765-66941904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87926-5539-46E3-A255-FD443B8BE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8532-217D-4CAE-9875-973F0E794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23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8BF52-403A-444A-B75B-1DA69C12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31D333-8C98-404E-A02F-0C5712F3A0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E9B80-0FEA-4722-BE0A-7B93C9750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56EBC-32FC-4408-8481-176C7361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B8998-8F64-4E76-8BA2-867B29E25725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DA8FE-1E1B-4631-B38D-62DD73525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CFD7A-5098-4CF0-90A4-D514B3E0C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8532-217D-4CAE-9875-973F0E794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64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C720C0-8202-4027-A837-E35071B1D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91150-17CC-49B0-9A8A-594548261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4257-C681-431D-90A0-14CDDA708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B8998-8F64-4E76-8BA2-867B29E25725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256A7-A766-4EF6-A3B5-631C5733FA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67A3B-CAD1-4DFA-BF4A-AEEECF17F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48532-217D-4CAE-9875-973F0E794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82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15.png"/><Relationship Id="rId5" Type="http://schemas.openxmlformats.org/officeDocument/2006/relationships/image" Target="../media/image90.png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5.png"/><Relationship Id="rId7" Type="http://schemas.openxmlformats.org/officeDocument/2006/relationships/image" Target="../media/image9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70.png"/><Relationship Id="rId10" Type="http://schemas.openxmlformats.org/officeDocument/2006/relationships/image" Target="../media/image100.png"/><Relationship Id="rId4" Type="http://schemas.openxmlformats.org/officeDocument/2006/relationships/image" Target="../media/image60.png"/><Relationship Id="rId9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21.wmf"/><Relationship Id="rId3" Type="http://schemas.openxmlformats.org/officeDocument/2006/relationships/image" Target="../media/image22.png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9.wmf"/><Relationship Id="rId14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23.wmf"/><Relationship Id="rId3" Type="http://schemas.openxmlformats.org/officeDocument/2006/relationships/image" Target="../media/image25.png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2.wmf"/><Relationship Id="rId5" Type="http://schemas.openxmlformats.org/officeDocument/2006/relationships/image" Target="../media/image20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9.wmf"/><Relationship Id="rId1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26.pn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9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B2F9-D43F-4247-BB2F-F19AD48E4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Multi-Agent Path Finding for Large Agents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0611F6-E269-4E71-A3EF-F2A20A415526}"/>
              </a:ext>
            </a:extLst>
          </p:cNvPr>
          <p:cNvSpPr/>
          <p:nvPr/>
        </p:nvSpPr>
        <p:spPr>
          <a:xfrm>
            <a:off x="1524000" y="3920482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Jiaoyang Li,</a:t>
            </a:r>
            <a:r>
              <a:rPr lang="zh-CN" altLang="en-US" sz="3200" dirty="0"/>
              <a:t> </a:t>
            </a:r>
            <a:r>
              <a:rPr lang="en-US" sz="3200" dirty="0"/>
              <a:t>Pavel Surynek, Ariel Felner, Hang Ma, </a:t>
            </a:r>
          </a:p>
          <a:p>
            <a:pPr algn="ctr"/>
            <a:r>
              <a:rPr lang="en-US" sz="3200" dirty="0"/>
              <a:t>T. K. Satish Kumar and Sven Koenig</a:t>
            </a:r>
          </a:p>
          <a:p>
            <a:pPr algn="ctr"/>
            <a:endParaRPr lang="en-US" sz="3200" dirty="0"/>
          </a:p>
          <a:p>
            <a:pPr algn="ctr"/>
            <a:r>
              <a:rPr lang="en-US" sz="2400" dirty="0"/>
              <a:t>University of Southern California</a:t>
            </a:r>
          </a:p>
          <a:p>
            <a:pPr algn="ctr"/>
            <a:r>
              <a:rPr lang="en-US" sz="2400" dirty="0"/>
              <a:t>Czech Technical University</a:t>
            </a:r>
          </a:p>
          <a:p>
            <a:pPr algn="ctr"/>
            <a:r>
              <a:rPr lang="en-US" sz="2400" dirty="0"/>
              <a:t>Ben-Gurion University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87D205-0383-4CA3-8DFD-63C6FB31ED3B}"/>
              </a:ext>
            </a:extLst>
          </p:cNvPr>
          <p:cNvSpPr/>
          <p:nvPr/>
        </p:nvSpPr>
        <p:spPr>
          <a:xfrm>
            <a:off x="642851" y="5735637"/>
            <a:ext cx="10906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6481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110" y="1978640"/>
            <a:ext cx="1308050" cy="1297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958" y="1933514"/>
            <a:ext cx="1368152" cy="1347422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2529840" y="1869440"/>
            <a:ext cx="7132320" cy="2844800"/>
          </a:xfrm>
          <a:custGeom>
            <a:avLst/>
            <a:gdLst>
              <a:gd name="connsiteX0" fmla="*/ 0 w 7132320"/>
              <a:gd name="connsiteY0" fmla="*/ 1452880 h 2844800"/>
              <a:gd name="connsiteX1" fmla="*/ 0 w 7132320"/>
              <a:gd name="connsiteY1" fmla="*/ 0 h 2844800"/>
              <a:gd name="connsiteX2" fmla="*/ 7132320 w 7132320"/>
              <a:gd name="connsiteY2" fmla="*/ 0 h 2844800"/>
              <a:gd name="connsiteX3" fmla="*/ 7132320 w 7132320"/>
              <a:gd name="connsiteY3" fmla="*/ 1432560 h 2844800"/>
              <a:gd name="connsiteX4" fmla="*/ 4358640 w 7132320"/>
              <a:gd name="connsiteY4" fmla="*/ 1432560 h 2844800"/>
              <a:gd name="connsiteX5" fmla="*/ 4358640 w 7132320"/>
              <a:gd name="connsiteY5" fmla="*/ 2844800 h 2844800"/>
              <a:gd name="connsiteX6" fmla="*/ 2834640 w 7132320"/>
              <a:gd name="connsiteY6" fmla="*/ 2844800 h 2844800"/>
              <a:gd name="connsiteX7" fmla="*/ 2834640 w 7132320"/>
              <a:gd name="connsiteY7" fmla="*/ 1473200 h 2844800"/>
              <a:gd name="connsiteX8" fmla="*/ 0 w 7132320"/>
              <a:gd name="connsiteY8" fmla="*/ 1452880 h 284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2320" h="2844800">
                <a:moveTo>
                  <a:pt x="0" y="1452880"/>
                </a:moveTo>
                <a:lnTo>
                  <a:pt x="0" y="0"/>
                </a:lnTo>
                <a:lnTo>
                  <a:pt x="7132320" y="0"/>
                </a:lnTo>
                <a:lnTo>
                  <a:pt x="7132320" y="1432560"/>
                </a:lnTo>
                <a:lnTo>
                  <a:pt x="4358640" y="1432560"/>
                </a:lnTo>
                <a:lnTo>
                  <a:pt x="4358640" y="2844800"/>
                </a:lnTo>
                <a:lnTo>
                  <a:pt x="2834640" y="2844800"/>
                </a:lnTo>
                <a:lnTo>
                  <a:pt x="2834640" y="1473200"/>
                </a:lnTo>
                <a:lnTo>
                  <a:pt x="0" y="145288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22"/>
          <p:cNvSpPr txBox="1">
            <a:spLocks noGrp="1"/>
          </p:cNvSpPr>
          <p:nvPr>
            <p:ph type="ctrTitle"/>
          </p:nvPr>
        </p:nvSpPr>
        <p:spPr>
          <a:xfrm>
            <a:off x="2209799" y="274320"/>
            <a:ext cx="7772400" cy="11430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r>
              <a:rPr lang="en-US" sz="3800" dirty="0">
                <a:latin typeface="+mn-lt"/>
                <a:ea typeface="+mn-ea"/>
                <a:cs typeface="+mn-cs"/>
              </a:rPr>
              <a:t>Multi-Agent Path Finding (MAPF)</a:t>
            </a:r>
            <a:endParaRPr lang="en" sz="38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5A8C4C-0194-4D83-B41E-5991A4D45801}" type="slidenum">
              <a:rPr lang="en-IN" smtClean="0"/>
              <a:pPr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7687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backtowar4.jpg">
            <a:extLst>
              <a:ext uri="{FF2B5EF4-FFF2-40B4-BE49-F238E27FC236}">
                <a16:creationId xmlns:a16="http://schemas.microsoft.com/office/drawing/2014/main" id="{E7C31DF9-4874-4E12-BA34-CC399DFB9E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/>
          </a:blip>
          <a:srcRect l="6604" r="18398" b="2"/>
          <a:stretch/>
        </p:blipFill>
        <p:spPr bwMode="auto">
          <a:xfrm>
            <a:off x="5172075" y="286529"/>
            <a:ext cx="2594802" cy="2594802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pic>
        <p:nvPicPr>
          <p:cNvPr id="8" name="Picture 7" descr="A picture containing building, indoor, fence, scene&#10;&#10;Description automatically generated">
            <a:extLst>
              <a:ext uri="{FF2B5EF4-FFF2-40B4-BE49-F238E27FC236}">
                <a16:creationId xmlns:a16="http://schemas.microsoft.com/office/drawing/2014/main" id="{CDCE8D6B-FE0E-4C9D-80FE-5331A32487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4" r="15264" b="-3"/>
          <a:stretch/>
        </p:blipFill>
        <p:spPr>
          <a:xfrm>
            <a:off x="5734231" y="2527224"/>
            <a:ext cx="3316388" cy="3316386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1" name="Picture 10" descr="A large crane on the back of a truck&#10;&#10;Description automatically generated">
            <a:extLst>
              <a:ext uri="{FF2B5EF4-FFF2-40B4-BE49-F238E27FC236}">
                <a16:creationId xmlns:a16="http://schemas.microsoft.com/office/drawing/2014/main" id="{12F43926-6493-4765-A573-0C0491DE81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9" r="9554" b="-2"/>
          <a:stretch/>
        </p:blipFill>
        <p:spPr>
          <a:xfrm>
            <a:off x="7786846" y="1"/>
            <a:ext cx="4405154" cy="3776782"/>
          </a:xfrm>
          <a:custGeom>
            <a:avLst/>
            <a:gdLst>
              <a:gd name="connsiteX0" fmla="*/ 279221 w 4405154"/>
              <a:gd name="connsiteY0" fmla="*/ 0 h 3776782"/>
              <a:gd name="connsiteX1" fmla="*/ 4405154 w 4405154"/>
              <a:gd name="connsiteY1" fmla="*/ 0 h 3776782"/>
              <a:gd name="connsiteX2" fmla="*/ 4405154 w 4405154"/>
              <a:gd name="connsiteY2" fmla="*/ 3055054 h 3776782"/>
              <a:gd name="connsiteX3" fmla="*/ 4266200 w 4405154"/>
              <a:gd name="connsiteY3" fmla="*/ 3181344 h 3776782"/>
              <a:gd name="connsiteX4" fmla="*/ 2607554 w 4405154"/>
              <a:gd name="connsiteY4" fmla="*/ 3776782 h 3776782"/>
              <a:gd name="connsiteX5" fmla="*/ 0 w 4405154"/>
              <a:gd name="connsiteY5" fmla="*/ 1169228 h 3776782"/>
              <a:gd name="connsiteX6" fmla="*/ 204915 w 4405154"/>
              <a:gd name="connsiteY6" fmla="*/ 154250 h 377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154" h="3776782">
                <a:moveTo>
                  <a:pt x="279221" y="0"/>
                </a:moveTo>
                <a:lnTo>
                  <a:pt x="4405154" y="0"/>
                </a:lnTo>
                <a:lnTo>
                  <a:pt x="4405154" y="3055054"/>
                </a:lnTo>
                <a:lnTo>
                  <a:pt x="4266200" y="3181344"/>
                </a:lnTo>
                <a:cubicBezTo>
                  <a:pt x="3815461" y="3553326"/>
                  <a:pt x="3237603" y="3776782"/>
                  <a:pt x="2607554" y="3776782"/>
                </a:cubicBezTo>
                <a:cubicBezTo>
                  <a:pt x="1167442" y="3776782"/>
                  <a:pt x="0" y="2609341"/>
                  <a:pt x="0" y="1169228"/>
                </a:cubicBezTo>
                <a:cubicBezTo>
                  <a:pt x="0" y="809200"/>
                  <a:pt x="72965" y="466214"/>
                  <a:pt x="204915" y="15425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5" name="Content Placeholder 4" descr="A large passenger jet sitting on an airport runway&#10;&#10;Description automatically generated">
            <a:extLst>
              <a:ext uri="{FF2B5EF4-FFF2-40B4-BE49-F238E27FC236}">
                <a16:creationId xmlns:a16="http://schemas.microsoft.com/office/drawing/2014/main" id="{3587A460-20B1-4380-A1CC-136E2B10CA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8" r="20669" b="-1"/>
          <a:stretch/>
        </p:blipFill>
        <p:spPr>
          <a:xfrm>
            <a:off x="8738478" y="3917271"/>
            <a:ext cx="3453522" cy="2950205"/>
          </a:xfrm>
          <a:custGeom>
            <a:avLst/>
            <a:gdLst>
              <a:gd name="connsiteX0" fmla="*/ 1901420 w 3453522"/>
              <a:gd name="connsiteY0" fmla="*/ 0 h 2950205"/>
              <a:gd name="connsiteX1" fmla="*/ 3368648 w 3453522"/>
              <a:gd name="connsiteY1" fmla="*/ 691940 h 2950205"/>
              <a:gd name="connsiteX2" fmla="*/ 3453522 w 3453522"/>
              <a:gd name="connsiteY2" fmla="*/ 805440 h 2950205"/>
              <a:gd name="connsiteX3" fmla="*/ 3453522 w 3453522"/>
              <a:gd name="connsiteY3" fmla="*/ 2950205 h 2950205"/>
              <a:gd name="connsiteX4" fmla="*/ 316036 w 3453522"/>
              <a:gd name="connsiteY4" fmla="*/ 2950205 h 2950205"/>
              <a:gd name="connsiteX5" fmla="*/ 229491 w 3453522"/>
              <a:gd name="connsiteY5" fmla="*/ 2807749 h 2950205"/>
              <a:gd name="connsiteX6" fmla="*/ 0 w 3453522"/>
              <a:gd name="connsiteY6" fmla="*/ 1901419 h 2950205"/>
              <a:gd name="connsiteX7" fmla="*/ 1901420 w 3453522"/>
              <a:gd name="connsiteY7" fmla="*/ 0 h 295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3522" h="2950205">
                <a:moveTo>
                  <a:pt x="1901420" y="0"/>
                </a:moveTo>
                <a:cubicBezTo>
                  <a:pt x="2492116" y="0"/>
                  <a:pt x="3019900" y="269355"/>
                  <a:pt x="3368648" y="691940"/>
                </a:cubicBezTo>
                <a:lnTo>
                  <a:pt x="3453522" y="805440"/>
                </a:lnTo>
                <a:lnTo>
                  <a:pt x="3453522" y="2950205"/>
                </a:lnTo>
                <a:lnTo>
                  <a:pt x="316036" y="2950205"/>
                </a:lnTo>
                <a:lnTo>
                  <a:pt x="229491" y="2807749"/>
                </a:lnTo>
                <a:cubicBezTo>
                  <a:pt x="83134" y="2538330"/>
                  <a:pt x="0" y="2229583"/>
                  <a:pt x="0" y="1901419"/>
                </a:cubicBezTo>
                <a:cubicBezTo>
                  <a:pt x="0" y="851294"/>
                  <a:pt x="851295" y="0"/>
                  <a:pt x="1901420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B44878-CC1E-4EC1-899D-4B6CD2A9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45" y="802955"/>
            <a:ext cx="4283082" cy="1454051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000000"/>
                </a:solidFill>
              </a:rPr>
              <a:t>Motivation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358E75D-F12C-4237-9132-B625E6485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32" y="2421682"/>
            <a:ext cx="4282740" cy="3639289"/>
          </a:xfrm>
        </p:spPr>
        <p:txBody>
          <a:bodyPr anchor="ctr">
            <a:norm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</a:rPr>
              <a:t>Video games;</a:t>
            </a:r>
          </a:p>
          <a:p>
            <a:r>
              <a:rPr lang="en-US" altLang="zh-CN" sz="2000" dirty="0">
                <a:solidFill>
                  <a:srgbClr val="000000"/>
                </a:solidFill>
              </a:rPr>
              <a:t>Automated ports;</a:t>
            </a:r>
          </a:p>
          <a:p>
            <a:r>
              <a:rPr lang="en-US" sz="2000" dirty="0">
                <a:solidFill>
                  <a:srgbClr val="000000"/>
                </a:solidFill>
              </a:rPr>
              <a:t>Warehouse Robots;</a:t>
            </a:r>
          </a:p>
          <a:p>
            <a:r>
              <a:rPr lang="en-US" sz="2000" dirty="0">
                <a:solidFill>
                  <a:srgbClr val="000000"/>
                </a:solidFill>
              </a:rPr>
              <a:t>Towing vehicles;</a:t>
            </a:r>
          </a:p>
          <a:p>
            <a:r>
              <a:rPr lang="en-US" sz="2000" dirty="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6" name="AutoShape 2" descr="image.png">
            <a:extLst>
              <a:ext uri="{FF2B5EF4-FFF2-40B4-BE49-F238E27FC236}">
                <a16:creationId xmlns:a16="http://schemas.microsoft.com/office/drawing/2014/main" id="{59FF9632-1C2A-4401-938C-3BFAB91A0A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43350" y="2214563"/>
            <a:ext cx="43053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image.png">
            <a:extLst>
              <a:ext uri="{FF2B5EF4-FFF2-40B4-BE49-F238E27FC236}">
                <a16:creationId xmlns:a16="http://schemas.microsoft.com/office/drawing/2014/main" id="{2BB3DCEF-EEAC-4C6A-B47E-08F2C47F19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38875" y="2286817"/>
            <a:ext cx="43053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9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91AE2-C335-424D-85F9-BC2FBA04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Multi-Agent Path Finding (MAPF)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EBF753-0C93-4C34-8C37-9C78B729A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CN" dirty="0"/>
              <a:t>Robot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34161C-D23C-4D07-94BB-B94D2AC79B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87943" y="2546610"/>
            <a:ext cx="1931436" cy="1616006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4AA8CD-8C70-4FE3-BBF8-B75F2FC647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altLang="zh-CN" dirty="0"/>
              <a:t>Agent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CFFB09-A2C6-452A-90D9-6BD3F62D2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80068" y="4415245"/>
            <a:ext cx="4275319" cy="1774417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Simplifying assumptions</a:t>
            </a:r>
          </a:p>
          <a:p>
            <a:pPr lvl="1"/>
            <a:r>
              <a:rPr lang="en-US" altLang="zh-CN" sz="2000" dirty="0"/>
              <a:t>Point agents</a:t>
            </a:r>
          </a:p>
          <a:p>
            <a:pPr lvl="1"/>
            <a:r>
              <a:rPr lang="en-US" altLang="zh-CN" sz="2000" dirty="0"/>
              <a:t>No kinematic</a:t>
            </a:r>
            <a:r>
              <a:rPr lang="zh-CN" altLang="en-US" sz="2000" dirty="0"/>
              <a:t> </a:t>
            </a:r>
            <a:r>
              <a:rPr lang="en-US" altLang="zh-CN" sz="2000" dirty="0"/>
              <a:t>constraints</a:t>
            </a:r>
          </a:p>
          <a:p>
            <a:pPr lvl="1"/>
            <a:r>
              <a:rPr lang="en-US" sz="2000" dirty="0"/>
              <a:t>Discretized environment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31DA4A6-7C96-4997-BF7B-5DD89BEA1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595615"/>
              </p:ext>
            </p:extLst>
          </p:nvPr>
        </p:nvGraphicFramePr>
        <p:xfrm>
          <a:off x="8083323" y="2674142"/>
          <a:ext cx="1360941" cy="13609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647">
                  <a:extLst>
                    <a:ext uri="{9D8B030D-6E8A-4147-A177-3AD203B41FA5}">
                      <a16:colId xmlns:a16="http://schemas.microsoft.com/office/drawing/2014/main" val="3151791074"/>
                    </a:ext>
                  </a:extLst>
                </a:gridCol>
                <a:gridCol w="453647">
                  <a:extLst>
                    <a:ext uri="{9D8B030D-6E8A-4147-A177-3AD203B41FA5}">
                      <a16:colId xmlns:a16="http://schemas.microsoft.com/office/drawing/2014/main" val="3958383703"/>
                    </a:ext>
                  </a:extLst>
                </a:gridCol>
                <a:gridCol w="453647">
                  <a:extLst>
                    <a:ext uri="{9D8B030D-6E8A-4147-A177-3AD203B41FA5}">
                      <a16:colId xmlns:a16="http://schemas.microsoft.com/office/drawing/2014/main" val="2622578360"/>
                    </a:ext>
                  </a:extLst>
                </a:gridCol>
              </a:tblGrid>
              <a:tr h="453647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13412" marR="113412" marT="56706" marB="56706"/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13412" marR="113412" marT="56706" marB="56706"/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13412" marR="113412" marT="56706" marB="56706"/>
                </a:tc>
                <a:extLst>
                  <a:ext uri="{0D108BD9-81ED-4DB2-BD59-A6C34878D82A}">
                    <a16:rowId xmlns:a16="http://schemas.microsoft.com/office/drawing/2014/main" val="2046337621"/>
                  </a:ext>
                </a:extLst>
              </a:tr>
              <a:tr h="453647"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13412" marR="113412" marT="56706" marB="56706"/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13412" marR="113412" marT="56706" marB="56706"/>
                </a:tc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13412" marR="113412" marT="56706" marB="56706"/>
                </a:tc>
                <a:extLst>
                  <a:ext uri="{0D108BD9-81ED-4DB2-BD59-A6C34878D82A}">
                    <a16:rowId xmlns:a16="http://schemas.microsoft.com/office/drawing/2014/main" val="2758298904"/>
                  </a:ext>
                </a:extLst>
              </a:tr>
              <a:tr h="453647"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13412" marR="113412" marT="56706" marB="56706"/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13412" marR="113412" marT="56706" marB="56706"/>
                </a:tc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13412" marR="113412" marT="56706" marB="56706"/>
                </a:tc>
                <a:extLst>
                  <a:ext uri="{0D108BD9-81ED-4DB2-BD59-A6C34878D82A}">
                    <a16:rowId xmlns:a16="http://schemas.microsoft.com/office/drawing/2014/main" val="2161552467"/>
                  </a:ext>
                </a:extLst>
              </a:tr>
            </a:tbl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39660286-65E0-4B96-B703-E542B8577CA9}"/>
              </a:ext>
            </a:extLst>
          </p:cNvPr>
          <p:cNvSpPr/>
          <p:nvPr/>
        </p:nvSpPr>
        <p:spPr>
          <a:xfrm>
            <a:off x="8677796" y="3268615"/>
            <a:ext cx="171994" cy="17199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ABCA24-8476-488D-863F-0A0CA24A49C5}"/>
              </a:ext>
            </a:extLst>
          </p:cNvPr>
          <p:cNvSpPr txBox="1"/>
          <p:nvPr/>
        </p:nvSpPr>
        <p:spPr>
          <a:xfrm>
            <a:off x="1137035" y="4861659"/>
            <a:ext cx="4563292" cy="1631216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altLang="zh-CN" sz="2000" dirty="0"/>
              <a:t>Point agent assumption:</a:t>
            </a:r>
            <a:endParaRPr lang="en-US" sz="2000" dirty="0"/>
          </a:p>
          <a:p>
            <a:pPr marL="174625" lvl="1" indent="-174625">
              <a:buFont typeface="Arial" panose="020B0604020202020204" pitchFamily="34" charset="0"/>
              <a:buChar char="•"/>
            </a:pPr>
            <a:r>
              <a:rPr lang="en-US" sz="2000" dirty="0"/>
              <a:t>degrade the resolution of discretization of the environment;</a:t>
            </a:r>
          </a:p>
          <a:p>
            <a:pPr marL="174625" lvl="1" indent="-174625">
              <a:buFont typeface="Arial" panose="020B0604020202020204" pitchFamily="34" charset="0"/>
              <a:buChar char="•"/>
            </a:pPr>
            <a:r>
              <a:rPr lang="en-US" sz="2000" dirty="0"/>
              <a:t>demand conflict resolution at the execution phase.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5FFEDA-F7DC-4EB4-828B-1E047B155BF0}"/>
              </a:ext>
            </a:extLst>
          </p:cNvPr>
          <p:cNvSpPr/>
          <p:nvPr/>
        </p:nvSpPr>
        <p:spPr>
          <a:xfrm>
            <a:off x="7428411" y="4815840"/>
            <a:ext cx="1915886" cy="36099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C7899E-0F39-43B8-8634-709979C65ACA}"/>
              </a:ext>
            </a:extLst>
          </p:cNvPr>
          <p:cNvSpPr/>
          <p:nvPr/>
        </p:nvSpPr>
        <p:spPr>
          <a:xfrm rot="9629784">
            <a:off x="6132994" y="5110253"/>
            <a:ext cx="722811" cy="235131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0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3BCAD-F9D8-4B51-8EC3-1EC1E2344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Multi-Agent Path Finding</a:t>
            </a:r>
            <a:br>
              <a:rPr lang="en-US" dirty="0"/>
            </a:br>
            <a:r>
              <a:rPr lang="en-US" dirty="0"/>
              <a:t>(MAPF)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DA7975-FCD2-46E9-9C85-38E35D04E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Given</a:t>
                </a:r>
              </a:p>
              <a:p>
                <a:pPr lvl="1"/>
                <a:r>
                  <a:rPr lang="en-US" sz="2000" dirty="0"/>
                  <a:t>A general graph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agents, each has a start vertex and a goal vertex.</a:t>
                </a:r>
              </a:p>
              <a:p>
                <a:pPr lvl="1"/>
                <a:endParaRPr lang="en-US" sz="2000" dirty="0"/>
              </a:p>
              <a:p>
                <a:r>
                  <a:rPr lang="en-US" sz="2400" dirty="0"/>
                  <a:t>Assumptions</a:t>
                </a:r>
              </a:p>
              <a:p>
                <a:pPr lvl="1"/>
                <a:r>
                  <a:rPr lang="en-US" sz="2000" dirty="0"/>
                  <a:t>Wait or move to an adjacent location at each timestep;</a:t>
                </a:r>
              </a:p>
              <a:p>
                <a:pPr lvl="1"/>
                <a:r>
                  <a:rPr lang="en-US" sz="2000" b="1" dirty="0"/>
                  <a:t>A conflict happens when two agents stay at the same location at the same time.</a:t>
                </a:r>
              </a:p>
              <a:p>
                <a:pPr marL="457200" lvl="1" indent="0">
                  <a:buNone/>
                </a:pPr>
                <a:endParaRPr lang="en-US" sz="2000" b="1" dirty="0"/>
              </a:p>
              <a:p>
                <a:r>
                  <a:rPr lang="en-US" sz="2400" dirty="0"/>
                  <a:t>Task</a:t>
                </a:r>
              </a:p>
              <a:p>
                <a:pPr lvl="1"/>
                <a:r>
                  <a:rPr lang="en-US" sz="2000" dirty="0"/>
                  <a:t>Find a set of conflict-free paths;</a:t>
                </a:r>
              </a:p>
              <a:p>
                <a:pPr lvl="1"/>
                <a:r>
                  <a:rPr lang="en-US" sz="2000" dirty="0"/>
                  <a:t>Minimize the sum of costs.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DA7975-FCD2-46E9-9C85-38E35D04E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DA97E3-8EC9-42EF-87EA-404D6D579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874624"/>
              </p:ext>
            </p:extLst>
          </p:nvPr>
        </p:nvGraphicFramePr>
        <p:xfrm>
          <a:off x="8347274" y="4816022"/>
          <a:ext cx="1360941" cy="13609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647">
                  <a:extLst>
                    <a:ext uri="{9D8B030D-6E8A-4147-A177-3AD203B41FA5}">
                      <a16:colId xmlns:a16="http://schemas.microsoft.com/office/drawing/2014/main" val="3151791074"/>
                    </a:ext>
                  </a:extLst>
                </a:gridCol>
                <a:gridCol w="453647">
                  <a:extLst>
                    <a:ext uri="{9D8B030D-6E8A-4147-A177-3AD203B41FA5}">
                      <a16:colId xmlns:a16="http://schemas.microsoft.com/office/drawing/2014/main" val="3958383703"/>
                    </a:ext>
                  </a:extLst>
                </a:gridCol>
                <a:gridCol w="453647">
                  <a:extLst>
                    <a:ext uri="{9D8B030D-6E8A-4147-A177-3AD203B41FA5}">
                      <a16:colId xmlns:a16="http://schemas.microsoft.com/office/drawing/2014/main" val="2622578360"/>
                    </a:ext>
                  </a:extLst>
                </a:gridCol>
              </a:tblGrid>
              <a:tr h="453647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13412" marR="113412" marT="56706" marB="56706"/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13412" marR="113412" marT="56706" marB="56706"/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13412" marR="113412" marT="56706" marB="56706"/>
                </a:tc>
                <a:extLst>
                  <a:ext uri="{0D108BD9-81ED-4DB2-BD59-A6C34878D82A}">
                    <a16:rowId xmlns:a16="http://schemas.microsoft.com/office/drawing/2014/main" val="2046337621"/>
                  </a:ext>
                </a:extLst>
              </a:tr>
              <a:tr h="453647"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13412" marR="113412" marT="56706" marB="56706"/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13412" marR="113412" marT="56706" marB="56706"/>
                </a:tc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13412" marR="113412" marT="56706" marB="56706"/>
                </a:tc>
                <a:extLst>
                  <a:ext uri="{0D108BD9-81ED-4DB2-BD59-A6C34878D82A}">
                    <a16:rowId xmlns:a16="http://schemas.microsoft.com/office/drawing/2014/main" val="2758298904"/>
                  </a:ext>
                </a:extLst>
              </a:tr>
              <a:tr h="453647"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13412" marR="113412" marT="56706" marB="56706"/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13412" marR="113412" marT="56706" marB="56706"/>
                </a:tc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13412" marR="113412" marT="56706" marB="56706"/>
                </a:tc>
                <a:extLst>
                  <a:ext uri="{0D108BD9-81ED-4DB2-BD59-A6C34878D82A}">
                    <a16:rowId xmlns:a16="http://schemas.microsoft.com/office/drawing/2014/main" val="2161552467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5094CC11-D09E-452C-A78C-9F84430AEF04}"/>
              </a:ext>
            </a:extLst>
          </p:cNvPr>
          <p:cNvSpPr/>
          <p:nvPr/>
        </p:nvSpPr>
        <p:spPr>
          <a:xfrm>
            <a:off x="8941747" y="5410495"/>
            <a:ext cx="171994" cy="17199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6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3BCAD-F9D8-4B51-8EC3-1EC1E2344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Multi-Agent Path Finding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 Large Agents </a:t>
            </a:r>
            <a:r>
              <a:rPr lang="en-US" dirty="0"/>
              <a:t>(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LA-</a:t>
            </a:r>
            <a:r>
              <a:rPr lang="en-US" dirty="0"/>
              <a:t>MAPF)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DA7975-FCD2-46E9-9C85-38E35D04E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Given</a:t>
                </a:r>
              </a:p>
              <a:p>
                <a:pPr lvl="1"/>
                <a:r>
                  <a:rPr lang="en-US" sz="2000" dirty="0"/>
                  <a:t>A general graph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in a 2D/3D Euclidean space</a:t>
                </a:r>
                <a:r>
                  <a:rPr lang="en-US" sz="2000" dirty="0"/>
                  <a:t>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agents, each has </a:t>
                </a:r>
                <a:r>
                  <a:rPr lang="en-US" sz="20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a shape</a:t>
                </a:r>
                <a:r>
                  <a:rPr lang="en-US" sz="2000" dirty="0"/>
                  <a:t>, a start location and a goal location.</a:t>
                </a:r>
              </a:p>
              <a:p>
                <a:pPr lvl="1"/>
                <a:endParaRPr lang="en-US" sz="2000" dirty="0"/>
              </a:p>
              <a:p>
                <a:r>
                  <a:rPr lang="en-US" sz="2400" dirty="0"/>
                  <a:t>Assumptions</a:t>
                </a:r>
              </a:p>
              <a:p>
                <a:pPr lvl="1"/>
                <a:r>
                  <a:rPr lang="en-US" sz="2000" dirty="0"/>
                  <a:t>Wait or move to an adjacent location at each timestep;</a:t>
                </a:r>
              </a:p>
              <a:p>
                <a:pPr lvl="1"/>
                <a:r>
                  <a:rPr lang="en-US" sz="2000" b="1" dirty="0"/>
                  <a:t>A conflict happens when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the shapes of two agents overlap </a:t>
                </a:r>
                <a:r>
                  <a:rPr lang="en-US" sz="2000" b="1" dirty="0"/>
                  <a:t>at the same time;</a:t>
                </a:r>
              </a:p>
              <a:p>
                <a:pPr lvl="1"/>
                <a:r>
                  <a:rPr lang="en-US" altLang="zh-CN" sz="20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T</a:t>
                </a:r>
                <a:r>
                  <a:rPr lang="en-US" sz="20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he shape cannot rotate.</a:t>
                </a:r>
              </a:p>
              <a:p>
                <a:pPr lvl="1"/>
                <a:endParaRPr lang="en-US" sz="2000" dirty="0"/>
              </a:p>
              <a:p>
                <a:r>
                  <a:rPr lang="en-US" sz="2400" dirty="0"/>
                  <a:t>Task</a:t>
                </a:r>
              </a:p>
              <a:p>
                <a:pPr lvl="1"/>
                <a:r>
                  <a:rPr lang="en-US" sz="2000" dirty="0"/>
                  <a:t>Find a set of conflict-free paths;</a:t>
                </a:r>
              </a:p>
              <a:p>
                <a:pPr lvl="1"/>
                <a:r>
                  <a:rPr lang="en-US" sz="2000" dirty="0"/>
                  <a:t>Minimize the sum of costs.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DA7975-FCD2-46E9-9C85-38E35D04E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D4D1B8-F797-4D3C-A411-D4BF76106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264" y="4342687"/>
            <a:ext cx="2589816" cy="2036693"/>
          </a:xfrm>
          <a:prstGeom prst="rect">
            <a:avLst/>
          </a:prstGeom>
        </p:spPr>
      </p:pic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44200495-0C04-4A95-AFA6-5BBE64B6F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57" y="4275209"/>
            <a:ext cx="2090188" cy="203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52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4054B-AA26-47F7-A8A3-97C389AC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Conflict-Based Search (</a:t>
            </a:r>
            <a:r>
              <a:rPr lang="en-US" altLang="zh-CN" dirty="0"/>
              <a:t>CBS)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19F37-16E5-406F-8A67-7E7E6DB9C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Find paths for every agent independently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Check conflicts in paths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If there is a 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conflict &lt;agent A, agent B, location u, location v, timestep t&gt;:</a:t>
            </a:r>
            <a:endParaRPr lang="en-US" sz="2400" dirty="0"/>
          </a:p>
          <a:p>
            <a:pPr lvl="1"/>
            <a:r>
              <a:rPr lang="en-US" sz="2000" dirty="0"/>
              <a:t>Option 1: agent A cannot stay at location u at timestep t;</a:t>
            </a:r>
          </a:p>
          <a:p>
            <a:pPr lvl="1"/>
            <a:r>
              <a:rPr lang="en-US" sz="2000" dirty="0"/>
              <a:t>Option 2: agent B cannot stay at location v at timestep 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377B69-A966-4810-A30A-CB5FCA86BCA6}"/>
              </a:ext>
            </a:extLst>
          </p:cNvPr>
          <p:cNvSpPr/>
          <p:nvPr/>
        </p:nvSpPr>
        <p:spPr>
          <a:xfrm>
            <a:off x="8173032" y="3073177"/>
            <a:ext cx="30346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constraint </a:t>
            </a:r>
          </a:p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&lt;agent, location, timestep&gt;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71C5B5B-2FF4-4469-82A5-99B8745D54A2}"/>
              </a:ext>
            </a:extLst>
          </p:cNvPr>
          <p:cNvSpPr/>
          <p:nvPr/>
        </p:nvSpPr>
        <p:spPr>
          <a:xfrm flipH="1">
            <a:off x="7802880" y="3291840"/>
            <a:ext cx="409303" cy="20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953064-BFAD-43F9-A35A-C7CB05C0008F}"/>
              </a:ext>
            </a:extLst>
          </p:cNvPr>
          <p:cNvGrpSpPr/>
          <p:nvPr/>
        </p:nvGrpSpPr>
        <p:grpSpPr>
          <a:xfrm>
            <a:off x="3362571" y="4040581"/>
            <a:ext cx="3962896" cy="1881248"/>
            <a:chOff x="3362571" y="4040581"/>
            <a:chExt cx="3962896" cy="188124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CDD9A32-1BB9-4CE5-889C-951756E8A791}"/>
                </a:ext>
              </a:extLst>
            </p:cNvPr>
            <p:cNvGrpSpPr/>
            <p:nvPr/>
          </p:nvGrpSpPr>
          <p:grpSpPr>
            <a:xfrm>
              <a:off x="3362571" y="4516415"/>
              <a:ext cx="3962896" cy="933859"/>
              <a:chOff x="145445" y="3129093"/>
              <a:chExt cx="3962896" cy="93385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224756C-0E89-4BE4-8BCA-3982DF498138}"/>
                  </a:ext>
                </a:extLst>
              </p:cNvPr>
              <p:cNvSpPr/>
              <p:nvPr/>
            </p:nvSpPr>
            <p:spPr>
              <a:xfrm>
                <a:off x="2013357" y="3129093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20BA1FF-6A10-4782-B825-C85F17575D74}"/>
                  </a:ext>
                </a:extLst>
              </p:cNvPr>
              <p:cNvSpPr/>
              <p:nvPr/>
            </p:nvSpPr>
            <p:spPr>
              <a:xfrm>
                <a:off x="1461082" y="3734498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62C56AE-FAD8-45E4-83F8-3BE1CDE6FBD0}"/>
                  </a:ext>
                </a:extLst>
              </p:cNvPr>
              <p:cNvSpPr/>
              <p:nvPr/>
            </p:nvSpPr>
            <p:spPr>
              <a:xfrm>
                <a:off x="2567834" y="3734498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32FC078-6E6D-4274-A990-376AEC783B1D}"/>
                  </a:ext>
                </a:extLst>
              </p:cNvPr>
              <p:cNvCxnSpPr>
                <a:stCxn id="7" idx="3"/>
                <a:endCxn id="8" idx="7"/>
              </p:cNvCxnSpPr>
              <p:nvPr/>
            </p:nvCxnSpPr>
            <p:spPr>
              <a:xfrm flipH="1">
                <a:off x="1695229" y="3363240"/>
                <a:ext cx="358301" cy="4114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2674565-3F1B-4ABC-A213-71C9021CCCEF}"/>
                  </a:ext>
                </a:extLst>
              </p:cNvPr>
              <p:cNvCxnSpPr>
                <a:stCxn id="7" idx="5"/>
                <a:endCxn id="9" idx="1"/>
              </p:cNvCxnSpPr>
              <p:nvPr/>
            </p:nvCxnSpPr>
            <p:spPr>
              <a:xfrm>
                <a:off x="2247504" y="3363240"/>
                <a:ext cx="360503" cy="4114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aphicFrame>
            <p:nvGraphicFramePr>
              <p:cNvPr id="12" name="Object 11">
                <a:extLst>
                  <a:ext uri="{FF2B5EF4-FFF2-40B4-BE49-F238E27FC236}">
                    <a16:creationId xmlns:a16="http://schemas.microsoft.com/office/drawing/2014/main" id="{7F4195D0-85F7-434F-B48C-B5DE54CAFA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3503528"/>
                  </p:ext>
                </p:extLst>
              </p:nvPr>
            </p:nvGraphicFramePr>
            <p:xfrm>
              <a:off x="145445" y="3680364"/>
              <a:ext cx="1198563" cy="3825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50" name="Equation" r:id="rId3" imgW="876240" imgH="279360" progId="Equation.DSMT4">
                      <p:embed/>
                    </p:oleObj>
                  </mc:Choice>
                  <mc:Fallback>
                    <p:oleObj name="Equation" r:id="rId3" imgW="876240" imgH="279360" progId="Equation.DSMT4">
                      <p:embed/>
                      <p:pic>
                        <p:nvPicPr>
                          <p:cNvPr id="16" name="Object 15">
                            <a:extLst>
                              <a:ext uri="{FF2B5EF4-FFF2-40B4-BE49-F238E27FC236}">
                                <a16:creationId xmlns:a16="http://schemas.microsoft.com/office/drawing/2014/main" id="{D7E10244-F418-4537-8E16-F169467BA9A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145445" y="3680364"/>
                            <a:ext cx="1198563" cy="3825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" name="Object 12">
                <a:extLst>
                  <a:ext uri="{FF2B5EF4-FFF2-40B4-BE49-F238E27FC236}">
                    <a16:creationId xmlns:a16="http://schemas.microsoft.com/office/drawing/2014/main" id="{4B8F5BB5-70F5-4763-9A82-98D6949872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9665840"/>
                  </p:ext>
                </p:extLst>
              </p:nvPr>
            </p:nvGraphicFramePr>
            <p:xfrm>
              <a:off x="2957404" y="3680364"/>
              <a:ext cx="1150937" cy="3730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51" name="Equation" r:id="rId5" imgW="863280" imgH="279360" progId="Equation.DSMT4">
                      <p:embed/>
                    </p:oleObj>
                  </mc:Choice>
                  <mc:Fallback>
                    <p:oleObj name="Equation" r:id="rId5" imgW="863280" imgH="279360" progId="Equation.DSMT4">
                      <p:embed/>
                      <p:pic>
                        <p:nvPicPr>
                          <p:cNvPr id="17" name="Object 16">
                            <a:extLst>
                              <a:ext uri="{FF2B5EF4-FFF2-40B4-BE49-F238E27FC236}">
                                <a16:creationId xmlns:a16="http://schemas.microsoft.com/office/drawing/2014/main" id="{16D5EA78-DE66-47FE-8D3B-BF97553300C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2957404" y="3680364"/>
                            <a:ext cx="1150937" cy="3730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1311C1-823E-46A5-8991-378E987CF7B4}"/>
                </a:ext>
              </a:extLst>
            </p:cNvPr>
            <p:cNvCxnSpPr>
              <a:cxnSpLocks/>
              <a:endCxn id="7" idx="7"/>
            </p:cNvCxnSpPr>
            <p:nvPr/>
          </p:nvCxnSpPr>
          <p:spPr>
            <a:xfrm flipH="1">
              <a:off x="5464630" y="4040581"/>
              <a:ext cx="320330" cy="516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0C42778-41AA-42E1-A705-DF6E961CABAB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H="1">
              <a:off x="4484234" y="5355967"/>
              <a:ext cx="234147" cy="565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925FEE8-8E60-4495-982B-157CBBD19842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H="1">
              <a:off x="5624795" y="5355967"/>
              <a:ext cx="200338" cy="565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0B1794D-8585-442D-BDB9-CC93B6EEBDFD}"/>
                </a:ext>
              </a:extLst>
            </p:cNvPr>
            <p:cNvCxnSpPr>
              <a:cxnSpLocks/>
              <a:stCxn id="8" idx="5"/>
            </p:cNvCxnSpPr>
            <p:nvPr/>
          </p:nvCxnSpPr>
          <p:spPr>
            <a:xfrm>
              <a:off x="4912355" y="5355967"/>
              <a:ext cx="234147" cy="565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D404B39-834B-4EE4-AE98-C930D912906B}"/>
                </a:ext>
              </a:extLst>
            </p:cNvPr>
            <p:cNvCxnSpPr>
              <a:cxnSpLocks/>
              <a:stCxn id="9" idx="5"/>
            </p:cNvCxnSpPr>
            <p:nvPr/>
          </p:nvCxnSpPr>
          <p:spPr>
            <a:xfrm>
              <a:off x="6019107" y="5355967"/>
              <a:ext cx="200338" cy="565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EA78D64-C36D-48FF-AF90-383168DCC8D7}"/>
                </a:ext>
              </a:extLst>
            </p:cNvPr>
            <p:cNvSpPr txBox="1"/>
            <p:nvPr/>
          </p:nvSpPr>
          <p:spPr>
            <a:xfrm>
              <a:off x="3786489" y="4214676"/>
              <a:ext cx="1783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Constraint Set C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151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14" descr="תמונה3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9365471" y="4585466"/>
            <a:ext cx="2504674" cy="2272534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5172635" y="577828"/>
          <a:ext cx="18288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3052" marR="73052" marT="36527" marB="3652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3052" marR="73052" marT="36527" marB="3652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3052" marR="73052" marT="36527" marB="3652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3052" marR="73052" marT="36527" marB="3652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052" marR="73052" marT="36527" marB="365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3052" marR="73052" marT="36527" marB="365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3052" marR="73052" marT="36527" marB="365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3052" marR="73052" marT="36527" marB="365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" name="肘形连接符 6"/>
          <p:cNvCxnSpPr/>
          <p:nvPr/>
        </p:nvCxnSpPr>
        <p:spPr>
          <a:xfrm>
            <a:off x="5656730" y="1131351"/>
            <a:ext cx="1192307" cy="360881"/>
          </a:xfrm>
          <a:prstGeom prst="bentConnector3">
            <a:avLst>
              <a:gd name="adj1" fmla="val 37970"/>
            </a:avLst>
          </a:prstGeom>
          <a:ln w="57150"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/>
          <p:nvPr/>
        </p:nvCxnSpPr>
        <p:spPr>
          <a:xfrm rot="16200000" flipH="1">
            <a:off x="5732932" y="1093300"/>
            <a:ext cx="1120589" cy="412377"/>
          </a:xfrm>
          <a:prstGeom prst="bentConnector3">
            <a:avLst>
              <a:gd name="adj1" fmla="val 34800"/>
            </a:avLst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22" name="表格 21"/>
          <p:cNvGraphicFramePr>
            <a:graphicFrameLocks noGrp="1"/>
          </p:cNvGraphicFramePr>
          <p:nvPr>
            <p:extLst/>
          </p:nvPr>
        </p:nvGraphicFramePr>
        <p:xfrm>
          <a:off x="3343835" y="2406628"/>
          <a:ext cx="18288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3052" marR="73052" marT="36527" marB="3652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3052" marR="73052" marT="36527" marB="3652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3052" marR="73052" marT="36527" marB="3652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3052" marR="73052" marT="36527" marB="3652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052" marR="73052" marT="36527" marB="365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3052" marR="73052" marT="36527" marB="365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3052" marR="73052" marT="36527" marB="365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3052" marR="73052" marT="36527" marB="365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>
            <p:extLst/>
          </p:nvPr>
        </p:nvGraphicFramePr>
        <p:xfrm>
          <a:off x="7001435" y="2406628"/>
          <a:ext cx="18288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3052" marR="73052" marT="36527" marB="3652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3052" marR="73052" marT="36527" marB="3652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3052" marR="73052" marT="36527" marB="3652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3052" marR="73052" marT="36527" marB="3652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052" marR="73052" marT="36527" marB="365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3052" marR="73052" marT="36527" marB="365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3052" marR="73052" marT="36527" marB="365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3052" marR="73052" marT="36527" marB="365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4" name="肘形连接符 23"/>
          <p:cNvCxnSpPr/>
          <p:nvPr/>
        </p:nvCxnSpPr>
        <p:spPr>
          <a:xfrm>
            <a:off x="3827930" y="2960151"/>
            <a:ext cx="1192307" cy="360881"/>
          </a:xfrm>
          <a:prstGeom prst="bentConnector3">
            <a:avLst>
              <a:gd name="adj1" fmla="val 37970"/>
            </a:avLst>
          </a:prstGeom>
          <a:ln w="57150"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/>
          <p:nvPr/>
        </p:nvCxnSpPr>
        <p:spPr>
          <a:xfrm rot="16200000" flipH="1">
            <a:off x="7552767" y="2934401"/>
            <a:ext cx="1120589" cy="412377"/>
          </a:xfrm>
          <a:prstGeom prst="bentConnector3">
            <a:avLst>
              <a:gd name="adj1" fmla="val 34800"/>
            </a:avLst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肘形连接符 25"/>
          <p:cNvCxnSpPr/>
          <p:nvPr/>
        </p:nvCxnSpPr>
        <p:spPr>
          <a:xfrm rot="16200000" flipH="1">
            <a:off x="3863789" y="2934400"/>
            <a:ext cx="1120589" cy="412377"/>
          </a:xfrm>
          <a:prstGeom prst="bentConnector3">
            <a:avLst>
              <a:gd name="adj1" fmla="val 2000"/>
            </a:avLst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肘形连接符 31"/>
          <p:cNvCxnSpPr/>
          <p:nvPr/>
        </p:nvCxnSpPr>
        <p:spPr>
          <a:xfrm>
            <a:off x="7516906" y="2960151"/>
            <a:ext cx="1192307" cy="360881"/>
          </a:xfrm>
          <a:prstGeom prst="bentConnector3">
            <a:avLst>
              <a:gd name="adj1" fmla="val 2632"/>
            </a:avLst>
          </a:prstGeom>
          <a:ln w="57150"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爆炸形 1 30"/>
          <p:cNvSpPr/>
          <p:nvPr/>
        </p:nvSpPr>
        <p:spPr>
          <a:xfrm>
            <a:off x="5934638" y="950909"/>
            <a:ext cx="360881" cy="360881"/>
          </a:xfrm>
          <a:prstGeom prst="irregularSeal1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/>
          </p:nvPr>
        </p:nvGraphicFramePr>
        <p:xfrm>
          <a:off x="2227515" y="4254400"/>
          <a:ext cx="18288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3052" marR="73052" marT="36527" marB="3652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3052" marR="73052" marT="36527" marB="3652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3052" marR="73052" marT="36527" marB="3652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3052" marR="73052" marT="36527" marB="3652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052" marR="73052" marT="36527" marB="365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3052" marR="73052" marT="36527" marB="365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3052" marR="73052" marT="36527" marB="365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3052" marR="73052" marT="36527" marB="365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6" name="表格 35"/>
          <p:cNvGraphicFramePr>
            <a:graphicFrameLocks noGrp="1"/>
          </p:cNvGraphicFramePr>
          <p:nvPr>
            <p:extLst/>
          </p:nvPr>
        </p:nvGraphicFramePr>
        <p:xfrm>
          <a:off x="4464423" y="4254400"/>
          <a:ext cx="18288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3052" marR="73052" marT="36527" marB="3652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3052" marR="73052" marT="36527" marB="3652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3052" marR="73052" marT="36527" marB="3652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3052" marR="73052" marT="36527" marB="3652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3052" marR="73052" marT="36527" marB="365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052" marR="73052" marT="36527" marB="365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3052" marR="73052" marT="36527" marB="365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3052" marR="73052" marT="36527" marB="365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3052" marR="73052" marT="36527" marB="365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7" name="肘形连接符 36"/>
          <p:cNvCxnSpPr/>
          <p:nvPr/>
        </p:nvCxnSpPr>
        <p:spPr>
          <a:xfrm>
            <a:off x="2747684" y="4807921"/>
            <a:ext cx="1192307" cy="360881"/>
          </a:xfrm>
          <a:prstGeom prst="bentConnector3">
            <a:avLst>
              <a:gd name="adj1" fmla="val 37970"/>
            </a:avLst>
          </a:prstGeom>
          <a:ln w="57150"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/>
          <p:nvPr/>
        </p:nvCxnSpPr>
        <p:spPr>
          <a:xfrm>
            <a:off x="5020235" y="4807921"/>
            <a:ext cx="1094840" cy="360881"/>
          </a:xfrm>
          <a:prstGeom prst="bentConnector3">
            <a:avLst>
              <a:gd name="adj1" fmla="val 102985"/>
            </a:avLst>
          </a:prstGeom>
          <a:ln w="57150"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肘形连接符 51"/>
          <p:cNvCxnSpPr/>
          <p:nvPr/>
        </p:nvCxnSpPr>
        <p:spPr>
          <a:xfrm rot="16200000" flipH="1">
            <a:off x="4989579" y="4799953"/>
            <a:ext cx="1120591" cy="376813"/>
          </a:xfrm>
          <a:prstGeom prst="bentConnector3">
            <a:avLst>
              <a:gd name="adj1" fmla="val 2619"/>
            </a:avLst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5" idx="1"/>
            <a:endCxn id="22" idx="0"/>
          </p:cNvCxnSpPr>
          <p:nvPr/>
        </p:nvCxnSpPr>
        <p:spPr>
          <a:xfrm flipH="1">
            <a:off x="4258235" y="1492228"/>
            <a:ext cx="9144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5" idx="3"/>
            <a:endCxn id="23" idx="0"/>
          </p:cNvCxnSpPr>
          <p:nvPr/>
        </p:nvCxnSpPr>
        <p:spPr>
          <a:xfrm>
            <a:off x="7001435" y="1492228"/>
            <a:ext cx="9144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22" idx="1"/>
            <a:endCxn id="35" idx="0"/>
          </p:cNvCxnSpPr>
          <p:nvPr/>
        </p:nvCxnSpPr>
        <p:spPr>
          <a:xfrm flipH="1">
            <a:off x="3141915" y="3321031"/>
            <a:ext cx="201920" cy="9333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22" idx="3"/>
            <a:endCxn id="36" idx="0"/>
          </p:cNvCxnSpPr>
          <p:nvPr/>
        </p:nvCxnSpPr>
        <p:spPr>
          <a:xfrm>
            <a:off x="5172636" y="3321031"/>
            <a:ext cx="206188" cy="9333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23" idx="1"/>
          </p:cNvCxnSpPr>
          <p:nvPr/>
        </p:nvCxnSpPr>
        <p:spPr>
          <a:xfrm flipH="1">
            <a:off x="6795248" y="3321028"/>
            <a:ext cx="206188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23" idx="3"/>
          </p:cNvCxnSpPr>
          <p:nvPr/>
        </p:nvCxnSpPr>
        <p:spPr>
          <a:xfrm>
            <a:off x="8830238" y="3321028"/>
            <a:ext cx="255495" cy="9608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8928270" y="4135676"/>
            <a:ext cx="412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…</a:t>
            </a:r>
            <a:endParaRPr lang="en-US" b="1" dirty="0"/>
          </a:p>
        </p:txBody>
      </p:sp>
      <p:sp>
        <p:nvSpPr>
          <p:cNvPr id="75" name="文本框 74"/>
          <p:cNvSpPr txBox="1"/>
          <p:nvPr/>
        </p:nvSpPr>
        <p:spPr>
          <a:xfrm>
            <a:off x="6588193" y="4135676"/>
            <a:ext cx="412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…</a:t>
            </a:r>
            <a:endParaRPr lang="en-US" b="1" dirty="0"/>
          </a:p>
        </p:txBody>
      </p:sp>
      <p:sp>
        <p:nvSpPr>
          <p:cNvPr id="76" name="爆炸形 1 75"/>
          <p:cNvSpPr/>
          <p:nvPr/>
        </p:nvSpPr>
        <p:spPr>
          <a:xfrm>
            <a:off x="4476727" y="3150076"/>
            <a:ext cx="360881" cy="360881"/>
          </a:xfrm>
          <a:prstGeom prst="irregularSeal1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爆炸形 1 76"/>
          <p:cNvSpPr/>
          <p:nvPr/>
        </p:nvSpPr>
        <p:spPr>
          <a:xfrm>
            <a:off x="8113062" y="3150076"/>
            <a:ext cx="360881" cy="360881"/>
          </a:xfrm>
          <a:prstGeom prst="irregularSeal1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6" name="组合 85"/>
          <p:cNvGrpSpPr/>
          <p:nvPr/>
        </p:nvGrpSpPr>
        <p:grpSpPr>
          <a:xfrm>
            <a:off x="3033186" y="4367988"/>
            <a:ext cx="449607" cy="1180665"/>
            <a:chOff x="4315136" y="4014275"/>
            <a:chExt cx="449606" cy="1180665"/>
          </a:xfrm>
        </p:grpSpPr>
        <p:cxnSp>
          <p:nvCxnSpPr>
            <p:cNvPr id="38" name="肘形连接符 37"/>
            <p:cNvCxnSpPr/>
            <p:nvPr/>
          </p:nvCxnSpPr>
          <p:spPr>
            <a:xfrm rot="16200000" flipH="1">
              <a:off x="4125591" y="4555790"/>
              <a:ext cx="1099081" cy="179220"/>
            </a:xfrm>
            <a:prstGeom prst="bentConnector3">
              <a:avLst>
                <a:gd name="adj1" fmla="val -97"/>
              </a:avLst>
            </a:prstGeom>
            <a:ln w="5715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2" name="任意多边形 81"/>
            <p:cNvSpPr/>
            <p:nvPr/>
          </p:nvSpPr>
          <p:spPr>
            <a:xfrm>
              <a:off x="4315136" y="4014275"/>
              <a:ext cx="270385" cy="163171"/>
            </a:xfrm>
            <a:custGeom>
              <a:avLst/>
              <a:gdLst>
                <a:gd name="connsiteX0" fmla="*/ 0 w 1268361"/>
                <a:gd name="connsiteY0" fmla="*/ 393290 h 845574"/>
                <a:gd name="connsiteX1" fmla="*/ 49161 w 1268361"/>
                <a:gd name="connsiteY1" fmla="*/ 383458 h 845574"/>
                <a:gd name="connsiteX2" fmla="*/ 108155 w 1268361"/>
                <a:gd name="connsiteY2" fmla="*/ 373625 h 845574"/>
                <a:gd name="connsiteX3" fmla="*/ 137652 w 1268361"/>
                <a:gd name="connsiteY3" fmla="*/ 363793 h 845574"/>
                <a:gd name="connsiteX4" fmla="*/ 265471 w 1268361"/>
                <a:gd name="connsiteY4" fmla="*/ 353961 h 845574"/>
                <a:gd name="connsiteX5" fmla="*/ 285135 w 1268361"/>
                <a:gd name="connsiteY5" fmla="*/ 412954 h 845574"/>
                <a:gd name="connsiteX6" fmla="*/ 294968 w 1268361"/>
                <a:gd name="connsiteY6" fmla="*/ 442451 h 845574"/>
                <a:gd name="connsiteX7" fmla="*/ 324464 w 1268361"/>
                <a:gd name="connsiteY7" fmla="*/ 540774 h 845574"/>
                <a:gd name="connsiteX8" fmla="*/ 334297 w 1268361"/>
                <a:gd name="connsiteY8" fmla="*/ 570270 h 845574"/>
                <a:gd name="connsiteX9" fmla="*/ 344129 w 1268361"/>
                <a:gd name="connsiteY9" fmla="*/ 599767 h 845574"/>
                <a:gd name="connsiteX10" fmla="*/ 383458 w 1268361"/>
                <a:gd name="connsiteY10" fmla="*/ 698090 h 845574"/>
                <a:gd name="connsiteX11" fmla="*/ 412955 w 1268361"/>
                <a:gd name="connsiteY11" fmla="*/ 786580 h 845574"/>
                <a:gd name="connsiteX12" fmla="*/ 422787 w 1268361"/>
                <a:gd name="connsiteY12" fmla="*/ 816077 h 845574"/>
                <a:gd name="connsiteX13" fmla="*/ 432619 w 1268361"/>
                <a:gd name="connsiteY13" fmla="*/ 845574 h 845574"/>
                <a:gd name="connsiteX14" fmla="*/ 491613 w 1268361"/>
                <a:gd name="connsiteY14" fmla="*/ 776748 h 845574"/>
                <a:gd name="connsiteX15" fmla="*/ 521110 w 1268361"/>
                <a:gd name="connsiteY15" fmla="*/ 747251 h 845574"/>
                <a:gd name="connsiteX16" fmla="*/ 530942 w 1268361"/>
                <a:gd name="connsiteY16" fmla="*/ 717754 h 845574"/>
                <a:gd name="connsiteX17" fmla="*/ 540774 w 1268361"/>
                <a:gd name="connsiteY17" fmla="*/ 678425 h 845574"/>
                <a:gd name="connsiteX18" fmla="*/ 560439 w 1268361"/>
                <a:gd name="connsiteY18" fmla="*/ 648929 h 845574"/>
                <a:gd name="connsiteX19" fmla="*/ 580103 w 1268361"/>
                <a:gd name="connsiteY19" fmla="*/ 589935 h 845574"/>
                <a:gd name="connsiteX20" fmla="*/ 589935 w 1268361"/>
                <a:gd name="connsiteY20" fmla="*/ 550606 h 845574"/>
                <a:gd name="connsiteX21" fmla="*/ 609600 w 1268361"/>
                <a:gd name="connsiteY21" fmla="*/ 521109 h 845574"/>
                <a:gd name="connsiteX22" fmla="*/ 629264 w 1268361"/>
                <a:gd name="connsiteY22" fmla="*/ 462116 h 845574"/>
                <a:gd name="connsiteX23" fmla="*/ 668593 w 1268361"/>
                <a:gd name="connsiteY23" fmla="*/ 403122 h 845574"/>
                <a:gd name="connsiteX24" fmla="*/ 688258 w 1268361"/>
                <a:gd name="connsiteY24" fmla="*/ 373625 h 845574"/>
                <a:gd name="connsiteX25" fmla="*/ 707923 w 1268361"/>
                <a:gd name="connsiteY25" fmla="*/ 334296 h 845574"/>
                <a:gd name="connsiteX26" fmla="*/ 747252 w 1268361"/>
                <a:gd name="connsiteY26" fmla="*/ 275303 h 845574"/>
                <a:gd name="connsiteX27" fmla="*/ 766916 w 1268361"/>
                <a:gd name="connsiteY27" fmla="*/ 235974 h 845574"/>
                <a:gd name="connsiteX28" fmla="*/ 806245 w 1268361"/>
                <a:gd name="connsiteY28" fmla="*/ 176980 h 845574"/>
                <a:gd name="connsiteX29" fmla="*/ 825910 w 1268361"/>
                <a:gd name="connsiteY29" fmla="*/ 117987 h 845574"/>
                <a:gd name="connsiteX30" fmla="*/ 865239 w 1268361"/>
                <a:gd name="connsiteY30" fmla="*/ 58993 h 845574"/>
                <a:gd name="connsiteX31" fmla="*/ 884903 w 1268361"/>
                <a:gd name="connsiteY31" fmla="*/ 29496 h 845574"/>
                <a:gd name="connsiteX32" fmla="*/ 894735 w 1268361"/>
                <a:gd name="connsiteY32" fmla="*/ 0 h 845574"/>
                <a:gd name="connsiteX33" fmla="*/ 943897 w 1268361"/>
                <a:gd name="connsiteY33" fmla="*/ 68825 h 845574"/>
                <a:gd name="connsiteX34" fmla="*/ 1002890 w 1268361"/>
                <a:gd name="connsiteY34" fmla="*/ 147483 h 845574"/>
                <a:gd name="connsiteX35" fmla="*/ 1032387 w 1268361"/>
                <a:gd name="connsiteY35" fmla="*/ 206477 h 845574"/>
                <a:gd name="connsiteX36" fmla="*/ 1061884 w 1268361"/>
                <a:gd name="connsiteY36" fmla="*/ 265470 h 845574"/>
                <a:gd name="connsiteX37" fmla="*/ 1091381 w 1268361"/>
                <a:gd name="connsiteY37" fmla="*/ 324464 h 845574"/>
                <a:gd name="connsiteX38" fmla="*/ 1130710 w 1268361"/>
                <a:gd name="connsiteY38" fmla="*/ 412954 h 845574"/>
                <a:gd name="connsiteX39" fmla="*/ 1160206 w 1268361"/>
                <a:gd name="connsiteY39" fmla="*/ 432619 h 845574"/>
                <a:gd name="connsiteX40" fmla="*/ 1268361 w 1268361"/>
                <a:gd name="connsiteY40" fmla="*/ 432619 h 84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268361" h="845574">
                  <a:moveTo>
                    <a:pt x="0" y="393290"/>
                  </a:moveTo>
                  <a:lnTo>
                    <a:pt x="49161" y="383458"/>
                  </a:lnTo>
                  <a:cubicBezTo>
                    <a:pt x="68775" y="379892"/>
                    <a:pt x="88694" y="377950"/>
                    <a:pt x="108155" y="373625"/>
                  </a:cubicBezTo>
                  <a:cubicBezTo>
                    <a:pt x="118272" y="371377"/>
                    <a:pt x="127368" y="365078"/>
                    <a:pt x="137652" y="363793"/>
                  </a:cubicBezTo>
                  <a:cubicBezTo>
                    <a:pt x="180054" y="358493"/>
                    <a:pt x="222865" y="357238"/>
                    <a:pt x="265471" y="353961"/>
                  </a:cubicBezTo>
                  <a:lnTo>
                    <a:pt x="285135" y="412954"/>
                  </a:lnTo>
                  <a:cubicBezTo>
                    <a:pt x="288413" y="422786"/>
                    <a:pt x="292454" y="432396"/>
                    <a:pt x="294968" y="442451"/>
                  </a:cubicBezTo>
                  <a:cubicBezTo>
                    <a:pt x="309825" y="501881"/>
                    <a:pt x="300530" y="468973"/>
                    <a:pt x="324464" y="540774"/>
                  </a:cubicBezTo>
                  <a:lnTo>
                    <a:pt x="334297" y="570270"/>
                  </a:lnTo>
                  <a:cubicBezTo>
                    <a:pt x="337575" y="580102"/>
                    <a:pt x="339494" y="590497"/>
                    <a:pt x="344129" y="599767"/>
                  </a:cubicBezTo>
                  <a:cubicBezTo>
                    <a:pt x="373062" y="657634"/>
                    <a:pt x="359159" y="625194"/>
                    <a:pt x="383458" y="698090"/>
                  </a:cubicBezTo>
                  <a:lnTo>
                    <a:pt x="412955" y="786580"/>
                  </a:lnTo>
                  <a:lnTo>
                    <a:pt x="422787" y="816077"/>
                  </a:lnTo>
                  <a:lnTo>
                    <a:pt x="432619" y="845574"/>
                  </a:lnTo>
                  <a:cubicBezTo>
                    <a:pt x="505812" y="772381"/>
                    <a:pt x="415933" y="865041"/>
                    <a:pt x="491613" y="776748"/>
                  </a:cubicBezTo>
                  <a:cubicBezTo>
                    <a:pt x="500662" y="766191"/>
                    <a:pt x="511278" y="757083"/>
                    <a:pt x="521110" y="747251"/>
                  </a:cubicBezTo>
                  <a:cubicBezTo>
                    <a:pt x="524387" y="737419"/>
                    <a:pt x="528095" y="727719"/>
                    <a:pt x="530942" y="717754"/>
                  </a:cubicBezTo>
                  <a:cubicBezTo>
                    <a:pt x="534654" y="704761"/>
                    <a:pt x="535451" y="690845"/>
                    <a:pt x="540774" y="678425"/>
                  </a:cubicBezTo>
                  <a:cubicBezTo>
                    <a:pt x="545429" y="667564"/>
                    <a:pt x="553884" y="658761"/>
                    <a:pt x="560439" y="648929"/>
                  </a:cubicBezTo>
                  <a:cubicBezTo>
                    <a:pt x="566994" y="629264"/>
                    <a:pt x="575076" y="610044"/>
                    <a:pt x="580103" y="589935"/>
                  </a:cubicBezTo>
                  <a:cubicBezTo>
                    <a:pt x="583380" y="576825"/>
                    <a:pt x="584612" y="563027"/>
                    <a:pt x="589935" y="550606"/>
                  </a:cubicBezTo>
                  <a:cubicBezTo>
                    <a:pt x="594590" y="539744"/>
                    <a:pt x="603045" y="530941"/>
                    <a:pt x="609600" y="521109"/>
                  </a:cubicBezTo>
                  <a:cubicBezTo>
                    <a:pt x="616155" y="501445"/>
                    <a:pt x="617766" y="479363"/>
                    <a:pt x="629264" y="462116"/>
                  </a:cubicBezTo>
                  <a:lnTo>
                    <a:pt x="668593" y="403122"/>
                  </a:lnTo>
                  <a:cubicBezTo>
                    <a:pt x="675148" y="393290"/>
                    <a:pt x="682973" y="384194"/>
                    <a:pt x="688258" y="373625"/>
                  </a:cubicBezTo>
                  <a:cubicBezTo>
                    <a:pt x="694813" y="360515"/>
                    <a:pt x="700382" y="346864"/>
                    <a:pt x="707923" y="334296"/>
                  </a:cubicBezTo>
                  <a:cubicBezTo>
                    <a:pt x="720083" y="314030"/>
                    <a:pt x="736683" y="296442"/>
                    <a:pt x="747252" y="275303"/>
                  </a:cubicBezTo>
                  <a:cubicBezTo>
                    <a:pt x="753807" y="262193"/>
                    <a:pt x="759375" y="248542"/>
                    <a:pt x="766916" y="235974"/>
                  </a:cubicBezTo>
                  <a:cubicBezTo>
                    <a:pt x="779075" y="215708"/>
                    <a:pt x="798771" y="199401"/>
                    <a:pt x="806245" y="176980"/>
                  </a:cubicBezTo>
                  <a:cubicBezTo>
                    <a:pt x="812800" y="157316"/>
                    <a:pt x="814412" y="135234"/>
                    <a:pt x="825910" y="117987"/>
                  </a:cubicBezTo>
                  <a:lnTo>
                    <a:pt x="865239" y="58993"/>
                  </a:lnTo>
                  <a:cubicBezTo>
                    <a:pt x="871794" y="49161"/>
                    <a:pt x="881166" y="40706"/>
                    <a:pt x="884903" y="29496"/>
                  </a:cubicBezTo>
                  <a:lnTo>
                    <a:pt x="894735" y="0"/>
                  </a:lnTo>
                  <a:cubicBezTo>
                    <a:pt x="953620" y="39255"/>
                    <a:pt x="897883" y="-5947"/>
                    <a:pt x="943897" y="68825"/>
                  </a:cubicBezTo>
                  <a:cubicBezTo>
                    <a:pt x="961074" y="96737"/>
                    <a:pt x="1002890" y="147483"/>
                    <a:pt x="1002890" y="147483"/>
                  </a:cubicBezTo>
                  <a:cubicBezTo>
                    <a:pt x="1027608" y="221632"/>
                    <a:pt x="994264" y="130228"/>
                    <a:pt x="1032387" y="206477"/>
                  </a:cubicBezTo>
                  <a:cubicBezTo>
                    <a:pt x="1073086" y="287878"/>
                    <a:pt x="1005537" y="180953"/>
                    <a:pt x="1061884" y="265470"/>
                  </a:cubicBezTo>
                  <a:cubicBezTo>
                    <a:pt x="1097741" y="373045"/>
                    <a:pt x="1040554" y="210103"/>
                    <a:pt x="1091381" y="324464"/>
                  </a:cubicBezTo>
                  <a:cubicBezTo>
                    <a:pt x="1106961" y="359519"/>
                    <a:pt x="1104005" y="386249"/>
                    <a:pt x="1130710" y="412954"/>
                  </a:cubicBezTo>
                  <a:cubicBezTo>
                    <a:pt x="1139066" y="421310"/>
                    <a:pt x="1148508" y="430948"/>
                    <a:pt x="1160206" y="432619"/>
                  </a:cubicBezTo>
                  <a:cubicBezTo>
                    <a:pt x="1195895" y="437718"/>
                    <a:pt x="1232309" y="432619"/>
                    <a:pt x="1268361" y="432619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7" name="文本框 86"/>
          <p:cNvSpPr txBox="1"/>
          <p:nvPr/>
        </p:nvSpPr>
        <p:spPr>
          <a:xfrm>
            <a:off x="5578497" y="1"/>
            <a:ext cx="1270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Con={}</a:t>
            </a:r>
            <a:endParaRPr lang="en-US" dirty="0"/>
          </a:p>
          <a:p>
            <a:r>
              <a:rPr lang="en-US" dirty="0"/>
              <a:t>Cost = 4 + 4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8755311" y="2403210"/>
            <a:ext cx="1632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Con={&lt;2,C2,1&gt;}</a:t>
            </a:r>
            <a:endParaRPr lang="en-US" dirty="0"/>
          </a:p>
          <a:p>
            <a:r>
              <a:rPr lang="en-US" dirty="0"/>
              <a:t>Cost = 4 + 4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1827759" y="2397938"/>
            <a:ext cx="1632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Con={&lt;1,C2,1&gt;}</a:t>
            </a:r>
            <a:endParaRPr lang="en-US" dirty="0"/>
          </a:p>
          <a:p>
            <a:r>
              <a:rPr lang="en-US" dirty="0"/>
              <a:t>Cost = 4 + 4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2460419" y="5990388"/>
            <a:ext cx="1617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Con={&lt;1,C2,1&gt;,</a:t>
            </a:r>
          </a:p>
          <a:p>
            <a:r>
              <a:rPr lang="en-US" altLang="zh-CN" dirty="0"/>
              <a:t>          &lt;1,B3,3&gt;}</a:t>
            </a:r>
            <a:endParaRPr lang="en-US" dirty="0"/>
          </a:p>
          <a:p>
            <a:r>
              <a:rPr lang="en-US" dirty="0"/>
              <a:t>Cost = 5 + 4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4643214" y="5990388"/>
            <a:ext cx="1661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Con={&lt;1,C2,1&gt;,</a:t>
            </a:r>
          </a:p>
          <a:p>
            <a:r>
              <a:rPr lang="en-US" altLang="zh-CN" dirty="0"/>
              <a:t>           &lt;2,B3,3&gt;}</a:t>
            </a:r>
            <a:endParaRPr lang="en-US" dirty="0"/>
          </a:p>
          <a:p>
            <a:r>
              <a:rPr lang="en-US" dirty="0"/>
              <a:t>Cost = 4 + 4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D27A0A6C-338E-4A8A-9922-AD3559465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Example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663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74" grpId="0"/>
      <p:bldP spid="75" grpId="0"/>
      <p:bldP spid="76" grpId="0" animBg="1"/>
      <p:bldP spid="7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AD260-5A9F-4C19-A5F9-AE2A5940B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Apply CBS to LA-MAPF</a:t>
            </a:r>
            <a:endParaRPr lang="en-US" dirty="0"/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D170AB7F-C7AA-4D97-BD72-2F80FBEA3D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79736" y="1662833"/>
          <a:ext cx="1920240" cy="1973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36328145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47898142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93542857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971636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61893297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90290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31557778"/>
                    </a:ext>
                  </a:extLst>
                </a:gridCol>
              </a:tblGrid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767261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49044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095893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416635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305087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2732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480257"/>
                  </a:ext>
                </a:extLst>
              </a:tr>
            </a:tbl>
          </a:graphicData>
        </a:graphic>
      </p:graphicFrame>
      <p:sp>
        <p:nvSpPr>
          <p:cNvPr id="54" name="Rectangle 53">
            <a:extLst>
              <a:ext uri="{FF2B5EF4-FFF2-40B4-BE49-F238E27FC236}">
                <a16:creationId xmlns:a16="http://schemas.microsoft.com/office/drawing/2014/main" id="{3EBD3539-C001-4482-B8E4-164D2BDBD78A}"/>
              </a:ext>
            </a:extLst>
          </p:cNvPr>
          <p:cNvSpPr>
            <a:spLocks noChangeAspect="1"/>
          </p:cNvSpPr>
          <p:nvPr/>
        </p:nvSpPr>
        <p:spPr>
          <a:xfrm>
            <a:off x="6708816" y="2521478"/>
            <a:ext cx="822960" cy="8229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244075-F615-4FC1-B1F1-DB90EFF7E575}"/>
              </a:ext>
            </a:extLst>
          </p:cNvPr>
          <p:cNvSpPr>
            <a:spLocks noChangeAspect="1"/>
          </p:cNvSpPr>
          <p:nvPr/>
        </p:nvSpPr>
        <p:spPr>
          <a:xfrm>
            <a:off x="6150443" y="2521478"/>
            <a:ext cx="822960" cy="82296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2515D20-F7D3-4A93-B71E-28A34599F5A8}"/>
                  </a:ext>
                </a:extLst>
              </p:cNvPr>
              <p:cNvSpPr txBox="1"/>
              <p:nvPr/>
            </p:nvSpPr>
            <p:spPr>
              <a:xfrm>
                <a:off x="6167189" y="2050196"/>
                <a:ext cx="1026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AE5A2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2515D20-F7D3-4A93-B71E-28A34599F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189" y="2050196"/>
                <a:ext cx="102657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2C57DEE-CBBF-4CCA-A1E7-A922B41647C3}"/>
                  </a:ext>
                </a:extLst>
              </p:cNvPr>
              <p:cNvSpPr txBox="1"/>
              <p:nvPr/>
            </p:nvSpPr>
            <p:spPr>
              <a:xfrm>
                <a:off x="6966797" y="3241849"/>
                <a:ext cx="1026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2C57DEE-CBBF-4CCA-A1E7-A922B416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797" y="3241849"/>
                <a:ext cx="102657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A7C4D78-E033-45D3-85E7-7F598F024D44}"/>
              </a:ext>
            </a:extLst>
          </p:cNvPr>
          <p:cNvSpPr txBox="1"/>
          <p:nvPr/>
        </p:nvSpPr>
        <p:spPr>
          <a:xfrm>
            <a:off x="7023526" y="1235450"/>
            <a:ext cx="1615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Timestep 3</a:t>
            </a:r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E49DBB22-FF52-4503-B0FE-DF1DB342081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55015" y="4417317"/>
          <a:ext cx="1920240" cy="1973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36328145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47898142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93542857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971636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61893297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90290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31557778"/>
                    </a:ext>
                  </a:extLst>
                </a:gridCol>
              </a:tblGrid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767261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49044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095893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416635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305087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2732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480257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E21677AB-95EF-46FD-96BD-54507C8021E6}"/>
              </a:ext>
            </a:extLst>
          </p:cNvPr>
          <p:cNvSpPr>
            <a:spLocks noChangeAspect="1"/>
          </p:cNvSpPr>
          <p:nvPr/>
        </p:nvSpPr>
        <p:spPr>
          <a:xfrm>
            <a:off x="8484095" y="5275962"/>
            <a:ext cx="822960" cy="8229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7527470-AA07-47AF-B2EA-F757D16DBA62}"/>
              </a:ext>
            </a:extLst>
          </p:cNvPr>
          <p:cNvSpPr>
            <a:spLocks noChangeAspect="1"/>
          </p:cNvSpPr>
          <p:nvPr/>
        </p:nvSpPr>
        <p:spPr>
          <a:xfrm>
            <a:off x="7927962" y="4986477"/>
            <a:ext cx="822960" cy="82296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B25505C-1554-4A03-BCE3-01E3302C2839}"/>
                  </a:ext>
                </a:extLst>
              </p:cNvPr>
              <p:cNvSpPr txBox="1"/>
              <p:nvPr/>
            </p:nvSpPr>
            <p:spPr>
              <a:xfrm>
                <a:off x="7906975" y="4474777"/>
                <a:ext cx="1026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AE5A2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B25505C-1554-4A03-BCE3-01E3302C2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975" y="4474777"/>
                <a:ext cx="102657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CA6D770-9B31-4BBD-BF3C-5C440830DCC4}"/>
                  </a:ext>
                </a:extLst>
              </p:cNvPr>
              <p:cNvSpPr txBox="1"/>
              <p:nvPr/>
            </p:nvSpPr>
            <p:spPr>
              <a:xfrm>
                <a:off x="8742076" y="5996333"/>
                <a:ext cx="1026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CA6D770-9B31-4BBD-BF3C-5C440830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076" y="5996333"/>
                <a:ext cx="102657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C04FF74A-CC5F-4BB0-890C-53F10B3A5678}"/>
              </a:ext>
            </a:extLst>
          </p:cNvPr>
          <p:cNvSpPr txBox="1"/>
          <p:nvPr/>
        </p:nvSpPr>
        <p:spPr>
          <a:xfrm>
            <a:off x="3347910" y="3885185"/>
            <a:ext cx="1733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</a:t>
            </a:r>
            <a:r>
              <a:rPr lang="en-US" altLang="zh-CN" sz="2400" dirty="0"/>
              <a:t>step</a:t>
            </a:r>
            <a:r>
              <a:rPr lang="en-US" sz="2400" dirty="0"/>
              <a:t> 3</a:t>
            </a: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3B001BAE-5A16-46A9-9A00-DE741D4291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75760" y="4399835"/>
          <a:ext cx="1920240" cy="1973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36328145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47898142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93542857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971636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61893297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90290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31557778"/>
                    </a:ext>
                  </a:extLst>
                </a:gridCol>
              </a:tblGrid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767261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49044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095893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416635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305087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2732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480257"/>
                  </a:ext>
                </a:extLst>
              </a:tr>
            </a:tbl>
          </a:graphicData>
        </a:graphic>
      </p:graphicFrame>
      <p:sp>
        <p:nvSpPr>
          <p:cNvPr id="71" name="Rectangle 70">
            <a:extLst>
              <a:ext uri="{FF2B5EF4-FFF2-40B4-BE49-F238E27FC236}">
                <a16:creationId xmlns:a16="http://schemas.microsoft.com/office/drawing/2014/main" id="{37B0AFEA-5431-4758-B90C-38763E64D4B9}"/>
              </a:ext>
            </a:extLst>
          </p:cNvPr>
          <p:cNvSpPr>
            <a:spLocks noChangeAspect="1"/>
          </p:cNvSpPr>
          <p:nvPr/>
        </p:nvSpPr>
        <p:spPr>
          <a:xfrm>
            <a:off x="4726167" y="5258480"/>
            <a:ext cx="822960" cy="8229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3E344E2-3B50-4090-9705-EA74FEC41720}"/>
              </a:ext>
            </a:extLst>
          </p:cNvPr>
          <p:cNvSpPr>
            <a:spLocks noChangeAspect="1"/>
          </p:cNvSpPr>
          <p:nvPr/>
        </p:nvSpPr>
        <p:spPr>
          <a:xfrm>
            <a:off x="4446467" y="5258480"/>
            <a:ext cx="822960" cy="82296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1C9179C-F58A-4C0B-8D22-BAD7210877F5}"/>
                  </a:ext>
                </a:extLst>
              </p:cNvPr>
              <p:cNvSpPr txBox="1"/>
              <p:nvPr/>
            </p:nvSpPr>
            <p:spPr>
              <a:xfrm>
                <a:off x="4463213" y="4787198"/>
                <a:ext cx="1026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AE5A2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1C9179C-F58A-4C0B-8D22-BAD721087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213" y="4787198"/>
                <a:ext cx="102657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9A7B157-659B-4391-AC06-A4FADA4D9FB8}"/>
                  </a:ext>
                </a:extLst>
              </p:cNvPr>
              <p:cNvSpPr txBox="1"/>
              <p:nvPr/>
            </p:nvSpPr>
            <p:spPr>
              <a:xfrm>
                <a:off x="5262821" y="5978851"/>
                <a:ext cx="1026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9A7B157-659B-4391-AC06-A4FADA4D9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21" y="5978851"/>
                <a:ext cx="10265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DF268E58-7AC2-443C-85BE-A6F93A6EDC79}"/>
              </a:ext>
            </a:extLst>
          </p:cNvPr>
          <p:cNvSpPr txBox="1"/>
          <p:nvPr/>
        </p:nvSpPr>
        <p:spPr>
          <a:xfrm>
            <a:off x="8750922" y="3872080"/>
            <a:ext cx="1697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Timestep 3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9A3BF26-4CBD-4473-A91D-451E88E1CE65}"/>
              </a:ext>
            </a:extLst>
          </p:cNvPr>
          <p:cNvCxnSpPr>
            <a:cxnSpLocks/>
          </p:cNvCxnSpPr>
          <p:nvPr/>
        </p:nvCxnSpPr>
        <p:spPr>
          <a:xfrm>
            <a:off x="7799976" y="3244672"/>
            <a:ext cx="950946" cy="1089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C6EB28A-15F8-44C5-9154-6E703DDCDCE1}"/>
              </a:ext>
            </a:extLst>
          </p:cNvPr>
          <p:cNvCxnSpPr>
            <a:cxnSpLocks/>
          </p:cNvCxnSpPr>
          <p:nvPr/>
        </p:nvCxnSpPr>
        <p:spPr>
          <a:xfrm flipH="1">
            <a:off x="4914885" y="3241849"/>
            <a:ext cx="914973" cy="1073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BEB53DE-C569-4D72-BC9C-77E3F817F1E0}"/>
                  </a:ext>
                </a:extLst>
              </p:cNvPr>
              <p:cNvSpPr txBox="1"/>
              <p:nvPr/>
            </p:nvSpPr>
            <p:spPr>
              <a:xfrm>
                <a:off x="3663183" y="6414734"/>
                <a:ext cx="30172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F528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dirty="0" smtClean="0">
                        <a:solidFill>
                          <a:srgbClr val="2F528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waits one timestep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BEB53DE-C569-4D72-BC9C-77E3F817F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183" y="6414734"/>
                <a:ext cx="3017292" cy="461665"/>
              </a:xfrm>
              <a:prstGeom prst="rect">
                <a:avLst/>
              </a:prstGeom>
              <a:blipFill>
                <a:blip r:embed="rId8"/>
                <a:stretch>
                  <a:fillRect l="-60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FF0ABAD-49C0-4C6D-AAA9-2829D8A1791D}"/>
                  </a:ext>
                </a:extLst>
              </p:cNvPr>
              <p:cNvSpPr txBox="1"/>
              <p:nvPr/>
            </p:nvSpPr>
            <p:spPr>
              <a:xfrm>
                <a:off x="7226068" y="6410644"/>
                <a:ext cx="31110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AE5A2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dirty="0" smtClean="0">
                        <a:solidFill>
                          <a:srgbClr val="AE5A2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waits one timestep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FF0ABAD-49C0-4C6D-AAA9-2829D8A17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068" y="6410644"/>
                <a:ext cx="3111006" cy="461665"/>
              </a:xfrm>
              <a:prstGeom prst="rect">
                <a:avLst/>
              </a:prstGeom>
              <a:blipFill>
                <a:blip r:embed="rId9"/>
                <a:stretch>
                  <a:fillRect l="-391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A40440E-2C7D-4C2A-86FA-1E91D8663AD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28684" y="1652145"/>
          <a:ext cx="1920240" cy="1973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36328145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47898142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93542857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971636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61893297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90290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31557778"/>
                    </a:ext>
                  </a:extLst>
                </a:gridCol>
              </a:tblGrid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767261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49044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095893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416635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305087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2732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480257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DC071245-18DE-460D-AE45-959E2B4B9F43}"/>
              </a:ext>
            </a:extLst>
          </p:cNvPr>
          <p:cNvSpPr>
            <a:spLocks noChangeAspect="1"/>
          </p:cNvSpPr>
          <p:nvPr/>
        </p:nvSpPr>
        <p:spPr>
          <a:xfrm>
            <a:off x="2730451" y="2510790"/>
            <a:ext cx="822960" cy="8229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9FA3F4D-F15A-4724-819C-F883DB2AC984}"/>
              </a:ext>
            </a:extLst>
          </p:cNvPr>
          <p:cNvSpPr>
            <a:spLocks noChangeAspect="1"/>
          </p:cNvSpPr>
          <p:nvPr/>
        </p:nvSpPr>
        <p:spPr>
          <a:xfrm>
            <a:off x="2983290" y="1660854"/>
            <a:ext cx="822960" cy="82296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2905678-A69B-4328-A077-A2A23573F5D4}"/>
                  </a:ext>
                </a:extLst>
              </p:cNvPr>
              <p:cNvSpPr txBox="1"/>
              <p:nvPr/>
            </p:nvSpPr>
            <p:spPr>
              <a:xfrm>
                <a:off x="2902324" y="1121991"/>
                <a:ext cx="1026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AE5A2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2905678-A69B-4328-A077-A2A23573F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324" y="1121991"/>
                <a:ext cx="1026572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82A8F61-4230-4FB2-A725-0256E9B97ED6}"/>
                  </a:ext>
                </a:extLst>
              </p:cNvPr>
              <p:cNvSpPr txBox="1"/>
              <p:nvPr/>
            </p:nvSpPr>
            <p:spPr>
              <a:xfrm>
                <a:off x="1825745" y="2634869"/>
                <a:ext cx="1026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82A8F61-4230-4FB2-A725-0256E9B97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745" y="2634869"/>
                <a:ext cx="102657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3D049CC6-41F3-4E7F-92AD-F3E99F333B3C}"/>
              </a:ext>
            </a:extLst>
          </p:cNvPr>
          <p:cNvSpPr>
            <a:spLocks noChangeAspect="1"/>
          </p:cNvSpPr>
          <p:nvPr/>
        </p:nvSpPr>
        <p:spPr>
          <a:xfrm>
            <a:off x="3841872" y="2519498"/>
            <a:ext cx="822960" cy="822960"/>
          </a:xfrm>
          <a:prstGeom prst="rect">
            <a:avLst/>
          </a:prstGeom>
          <a:noFill/>
          <a:ln w="38100">
            <a:prstDash val="sys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D525D17-8715-42C8-BDD1-C875D0D74E6B}"/>
              </a:ext>
            </a:extLst>
          </p:cNvPr>
          <p:cNvSpPr>
            <a:spLocks noChangeAspect="1"/>
          </p:cNvSpPr>
          <p:nvPr/>
        </p:nvSpPr>
        <p:spPr>
          <a:xfrm>
            <a:off x="2996411" y="2793159"/>
            <a:ext cx="822960" cy="822960"/>
          </a:xfrm>
          <a:prstGeom prst="rect">
            <a:avLst/>
          </a:prstGeom>
          <a:noFill/>
          <a:ln w="38100">
            <a:prstDash val="sysDot"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60033D1-7CFF-46F7-BA55-74F775A55956}"/>
              </a:ext>
            </a:extLst>
          </p:cNvPr>
          <p:cNvSpPr/>
          <p:nvPr/>
        </p:nvSpPr>
        <p:spPr>
          <a:xfrm>
            <a:off x="3481340" y="2881751"/>
            <a:ext cx="447556" cy="114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6D3958D3-F378-40B1-8ADA-B469D963FD76}"/>
              </a:ext>
            </a:extLst>
          </p:cNvPr>
          <p:cNvSpPr/>
          <p:nvPr/>
        </p:nvSpPr>
        <p:spPr>
          <a:xfrm rot="16200000" flipH="1">
            <a:off x="3181526" y="2588341"/>
            <a:ext cx="447556" cy="11478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8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/>
      <p:bldP spid="57" grpId="0"/>
      <p:bldP spid="10" grpId="0"/>
      <p:bldP spid="63" grpId="0" animBg="1"/>
      <p:bldP spid="64" grpId="0" animBg="1"/>
      <p:bldP spid="65" grpId="0"/>
      <p:bldP spid="66" grpId="0"/>
      <p:bldP spid="69" grpId="0"/>
      <p:bldP spid="71" grpId="0" animBg="1"/>
      <p:bldP spid="72" grpId="0" animBg="1"/>
      <p:bldP spid="73" grpId="0"/>
      <p:bldP spid="74" grpId="0"/>
      <p:bldP spid="77" grpId="0"/>
      <p:bldP spid="36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AD260-5A9F-4C19-A5F9-AE2A5940B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Apply CBS to LA-MAPF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1DF56D-006B-4502-BBFD-B0C8D5FF834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28684" y="1652145"/>
          <a:ext cx="1920240" cy="1973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36328145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47898142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93542857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971636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61893297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90290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31557778"/>
                    </a:ext>
                  </a:extLst>
                </a:gridCol>
              </a:tblGrid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767261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49044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095893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416635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305087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2732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48025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6E8176E-3D98-4A40-A0AE-49CFAA7FB7DF}"/>
              </a:ext>
            </a:extLst>
          </p:cNvPr>
          <p:cNvSpPr>
            <a:spLocks noChangeAspect="1"/>
          </p:cNvSpPr>
          <p:nvPr/>
        </p:nvSpPr>
        <p:spPr>
          <a:xfrm>
            <a:off x="2730451" y="2510790"/>
            <a:ext cx="822960" cy="8229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A94FAE-E5D9-40BD-81C9-2D19A706403A}"/>
              </a:ext>
            </a:extLst>
          </p:cNvPr>
          <p:cNvSpPr>
            <a:spLocks noChangeAspect="1"/>
          </p:cNvSpPr>
          <p:nvPr/>
        </p:nvSpPr>
        <p:spPr>
          <a:xfrm>
            <a:off x="2983290" y="1660854"/>
            <a:ext cx="822960" cy="82296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964B30-3692-4AD5-BCC6-7DF316B0F2C3}"/>
                  </a:ext>
                </a:extLst>
              </p:cNvPr>
              <p:cNvSpPr txBox="1"/>
              <p:nvPr/>
            </p:nvSpPr>
            <p:spPr>
              <a:xfrm>
                <a:off x="2902324" y="1121991"/>
                <a:ext cx="1026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AE5A2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964B30-3692-4AD5-BCC6-7DF316B0F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324" y="1121991"/>
                <a:ext cx="102657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C30525-CC0D-40D7-9A4A-2A9E07DF14EF}"/>
                  </a:ext>
                </a:extLst>
              </p:cNvPr>
              <p:cNvSpPr txBox="1"/>
              <p:nvPr/>
            </p:nvSpPr>
            <p:spPr>
              <a:xfrm>
                <a:off x="1825745" y="2634869"/>
                <a:ext cx="1026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C30525-CC0D-40D7-9A4A-2A9E07DF1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745" y="2634869"/>
                <a:ext cx="102657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090F535-EE37-42C8-A66E-5322B33D9042}"/>
              </a:ext>
            </a:extLst>
          </p:cNvPr>
          <p:cNvSpPr>
            <a:spLocks noChangeAspect="1"/>
          </p:cNvSpPr>
          <p:nvPr/>
        </p:nvSpPr>
        <p:spPr>
          <a:xfrm>
            <a:off x="3841872" y="2519498"/>
            <a:ext cx="822960" cy="822960"/>
          </a:xfrm>
          <a:prstGeom prst="rect">
            <a:avLst/>
          </a:prstGeom>
          <a:noFill/>
          <a:ln w="38100">
            <a:prstDash val="sys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063BA5-A6AC-4ADD-B6A3-4B88E4868F7E}"/>
              </a:ext>
            </a:extLst>
          </p:cNvPr>
          <p:cNvSpPr>
            <a:spLocks noChangeAspect="1"/>
          </p:cNvSpPr>
          <p:nvPr/>
        </p:nvSpPr>
        <p:spPr>
          <a:xfrm>
            <a:off x="2996411" y="2793159"/>
            <a:ext cx="822960" cy="822960"/>
          </a:xfrm>
          <a:prstGeom prst="rect">
            <a:avLst/>
          </a:prstGeom>
          <a:noFill/>
          <a:ln w="38100">
            <a:prstDash val="sysDot"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5732BBB9-9E56-4CD5-A7E5-AB627A64EC82}"/>
              </a:ext>
            </a:extLst>
          </p:cNvPr>
          <p:cNvSpPr/>
          <p:nvPr/>
        </p:nvSpPr>
        <p:spPr>
          <a:xfrm>
            <a:off x="3481340" y="2881751"/>
            <a:ext cx="447556" cy="114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CB565C2-B311-4656-AE8D-5B7DFF8188BE}"/>
              </a:ext>
            </a:extLst>
          </p:cNvPr>
          <p:cNvSpPr/>
          <p:nvPr/>
        </p:nvSpPr>
        <p:spPr>
          <a:xfrm rot="16200000" flipH="1">
            <a:off x="3181526" y="2588341"/>
            <a:ext cx="447556" cy="11478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D170AB7F-C7AA-4D97-BD72-2F80FBEA3D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79736" y="1662833"/>
          <a:ext cx="1920240" cy="1973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36328145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47898142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93542857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971636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61893297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90290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31557778"/>
                    </a:ext>
                  </a:extLst>
                </a:gridCol>
              </a:tblGrid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767261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49044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095893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416635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305087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2732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480257"/>
                  </a:ext>
                </a:extLst>
              </a:tr>
            </a:tbl>
          </a:graphicData>
        </a:graphic>
      </p:graphicFrame>
      <p:sp>
        <p:nvSpPr>
          <p:cNvPr id="54" name="Rectangle 53">
            <a:extLst>
              <a:ext uri="{FF2B5EF4-FFF2-40B4-BE49-F238E27FC236}">
                <a16:creationId xmlns:a16="http://schemas.microsoft.com/office/drawing/2014/main" id="{3EBD3539-C001-4482-B8E4-164D2BDBD78A}"/>
              </a:ext>
            </a:extLst>
          </p:cNvPr>
          <p:cNvSpPr>
            <a:spLocks noChangeAspect="1"/>
          </p:cNvSpPr>
          <p:nvPr/>
        </p:nvSpPr>
        <p:spPr>
          <a:xfrm>
            <a:off x="6708816" y="2521478"/>
            <a:ext cx="822960" cy="8229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244075-F615-4FC1-B1F1-DB90EFF7E575}"/>
              </a:ext>
            </a:extLst>
          </p:cNvPr>
          <p:cNvSpPr>
            <a:spLocks noChangeAspect="1"/>
          </p:cNvSpPr>
          <p:nvPr/>
        </p:nvSpPr>
        <p:spPr>
          <a:xfrm>
            <a:off x="6150443" y="2521478"/>
            <a:ext cx="822960" cy="82296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2515D20-F7D3-4A93-B71E-28A34599F5A8}"/>
                  </a:ext>
                </a:extLst>
              </p:cNvPr>
              <p:cNvSpPr txBox="1"/>
              <p:nvPr/>
            </p:nvSpPr>
            <p:spPr>
              <a:xfrm>
                <a:off x="6167189" y="2050196"/>
                <a:ext cx="1026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AE5A2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2515D20-F7D3-4A93-B71E-28A34599F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189" y="2050196"/>
                <a:ext cx="102657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2C57DEE-CBBF-4CCA-A1E7-A922B41647C3}"/>
                  </a:ext>
                </a:extLst>
              </p:cNvPr>
              <p:cNvSpPr txBox="1"/>
              <p:nvPr/>
            </p:nvSpPr>
            <p:spPr>
              <a:xfrm>
                <a:off x="6966797" y="3241849"/>
                <a:ext cx="1026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2C57DEE-CBBF-4CCA-A1E7-A922B416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797" y="3241849"/>
                <a:ext cx="102657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E49DBB22-FF52-4503-B0FE-DF1DB342081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55015" y="4417317"/>
          <a:ext cx="1920240" cy="1973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36328145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47898142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93542857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971636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61893297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90290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31557778"/>
                    </a:ext>
                  </a:extLst>
                </a:gridCol>
              </a:tblGrid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767261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49044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095893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416635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305087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2732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480257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E21677AB-95EF-46FD-96BD-54507C8021E6}"/>
              </a:ext>
            </a:extLst>
          </p:cNvPr>
          <p:cNvSpPr>
            <a:spLocks noChangeAspect="1"/>
          </p:cNvSpPr>
          <p:nvPr/>
        </p:nvSpPr>
        <p:spPr>
          <a:xfrm>
            <a:off x="8484095" y="5275962"/>
            <a:ext cx="822960" cy="8229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7527470-AA07-47AF-B2EA-F757D16DBA62}"/>
              </a:ext>
            </a:extLst>
          </p:cNvPr>
          <p:cNvSpPr>
            <a:spLocks noChangeAspect="1"/>
          </p:cNvSpPr>
          <p:nvPr/>
        </p:nvSpPr>
        <p:spPr>
          <a:xfrm>
            <a:off x="7936671" y="4429131"/>
            <a:ext cx="822960" cy="82296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B25505C-1554-4A03-BCE3-01E3302C2839}"/>
                  </a:ext>
                </a:extLst>
              </p:cNvPr>
              <p:cNvSpPr txBox="1"/>
              <p:nvPr/>
            </p:nvSpPr>
            <p:spPr>
              <a:xfrm>
                <a:off x="7420431" y="3970763"/>
                <a:ext cx="1026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AE5A2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B25505C-1554-4A03-BCE3-01E3302C2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431" y="3970763"/>
                <a:ext cx="102657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CA6D770-9B31-4BBD-BF3C-5C440830DCC4}"/>
                  </a:ext>
                </a:extLst>
              </p:cNvPr>
              <p:cNvSpPr txBox="1"/>
              <p:nvPr/>
            </p:nvSpPr>
            <p:spPr>
              <a:xfrm>
                <a:off x="8742076" y="5996333"/>
                <a:ext cx="1026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CA6D770-9B31-4BBD-BF3C-5C440830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076" y="5996333"/>
                <a:ext cx="102657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3B001BAE-5A16-46A9-9A00-DE741D4291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75760" y="4399835"/>
          <a:ext cx="1920240" cy="1973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36328145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47898142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93542857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971636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61893297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90290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31557778"/>
                    </a:ext>
                  </a:extLst>
                </a:gridCol>
              </a:tblGrid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767261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49044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095893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416635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305087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2732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480257"/>
                  </a:ext>
                </a:extLst>
              </a:tr>
            </a:tbl>
          </a:graphicData>
        </a:graphic>
      </p:graphicFrame>
      <p:sp>
        <p:nvSpPr>
          <p:cNvPr id="71" name="Rectangle 70">
            <a:extLst>
              <a:ext uri="{FF2B5EF4-FFF2-40B4-BE49-F238E27FC236}">
                <a16:creationId xmlns:a16="http://schemas.microsoft.com/office/drawing/2014/main" id="{37B0AFEA-5431-4758-B90C-38763E64D4B9}"/>
              </a:ext>
            </a:extLst>
          </p:cNvPr>
          <p:cNvSpPr>
            <a:spLocks noChangeAspect="1"/>
          </p:cNvSpPr>
          <p:nvPr/>
        </p:nvSpPr>
        <p:spPr>
          <a:xfrm>
            <a:off x="4726167" y="5258480"/>
            <a:ext cx="822960" cy="8229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3E344E2-3B50-4090-9705-EA74FEC41720}"/>
              </a:ext>
            </a:extLst>
          </p:cNvPr>
          <p:cNvSpPr>
            <a:spLocks noChangeAspect="1"/>
          </p:cNvSpPr>
          <p:nvPr/>
        </p:nvSpPr>
        <p:spPr>
          <a:xfrm>
            <a:off x="4446467" y="5258480"/>
            <a:ext cx="822960" cy="82296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9A7B157-659B-4391-AC06-A4FADA4D9FB8}"/>
                  </a:ext>
                </a:extLst>
              </p:cNvPr>
              <p:cNvSpPr txBox="1"/>
              <p:nvPr/>
            </p:nvSpPr>
            <p:spPr>
              <a:xfrm>
                <a:off x="5262821" y="5978851"/>
                <a:ext cx="1026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9A7B157-659B-4391-AC06-A4FADA4D9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21" y="5978851"/>
                <a:ext cx="102657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9A3BF26-4CBD-4473-A91D-451E88E1CE65}"/>
              </a:ext>
            </a:extLst>
          </p:cNvPr>
          <p:cNvCxnSpPr>
            <a:cxnSpLocks/>
          </p:cNvCxnSpPr>
          <p:nvPr/>
        </p:nvCxnSpPr>
        <p:spPr>
          <a:xfrm>
            <a:off x="7799976" y="3244672"/>
            <a:ext cx="942100" cy="1089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C6EB28A-15F8-44C5-9154-6E703DDCDCE1}"/>
              </a:ext>
            </a:extLst>
          </p:cNvPr>
          <p:cNvCxnSpPr>
            <a:cxnSpLocks/>
          </p:cNvCxnSpPr>
          <p:nvPr/>
        </p:nvCxnSpPr>
        <p:spPr>
          <a:xfrm flipH="1">
            <a:off x="4914885" y="3241849"/>
            <a:ext cx="914973" cy="1073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FD2831C-0F82-4C3A-A271-7BC3DFD9AB96}"/>
              </a:ext>
            </a:extLst>
          </p:cNvPr>
          <p:cNvSpPr/>
          <p:nvPr/>
        </p:nvSpPr>
        <p:spPr>
          <a:xfrm>
            <a:off x="6150443" y="1942011"/>
            <a:ext cx="1652040" cy="16834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0DAD77D-4D49-4D89-86E4-475B831D77F1}"/>
              </a:ext>
            </a:extLst>
          </p:cNvPr>
          <p:cNvSpPr txBox="1"/>
          <p:nvPr/>
        </p:nvSpPr>
        <p:spPr>
          <a:xfrm>
            <a:off x="8268243" y="6433707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GOAL</a:t>
            </a:r>
            <a:r>
              <a:rPr lang="zh-CN" altLang="en-US" dirty="0"/>
              <a:t>！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8BF3A5B-BB54-40CD-9C6A-BFF8292C0389}"/>
                  </a:ext>
                </a:extLst>
              </p:cNvPr>
              <p:cNvSpPr txBox="1"/>
              <p:nvPr/>
            </p:nvSpPr>
            <p:spPr>
              <a:xfrm>
                <a:off x="3663183" y="6414734"/>
                <a:ext cx="30172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F528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dirty="0" smtClean="0">
                        <a:solidFill>
                          <a:srgbClr val="2F528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waits one timestep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8BF3A5B-BB54-40CD-9C6A-BFF8292C0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183" y="6414734"/>
                <a:ext cx="3017292" cy="461665"/>
              </a:xfrm>
              <a:prstGeom prst="rect">
                <a:avLst/>
              </a:prstGeom>
              <a:blipFill>
                <a:blip r:embed="rId9"/>
                <a:stretch>
                  <a:fillRect l="-60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A9A49995-5E8B-42EF-817F-9510FBEEE26A}"/>
              </a:ext>
            </a:extLst>
          </p:cNvPr>
          <p:cNvSpPr txBox="1"/>
          <p:nvPr/>
        </p:nvSpPr>
        <p:spPr>
          <a:xfrm>
            <a:off x="7023526" y="1235450"/>
            <a:ext cx="1615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Timestep 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9199D1-3F09-4E3D-9CD1-897F67E743FC}"/>
              </a:ext>
            </a:extLst>
          </p:cNvPr>
          <p:cNvSpPr txBox="1"/>
          <p:nvPr/>
        </p:nvSpPr>
        <p:spPr>
          <a:xfrm>
            <a:off x="3347910" y="3885185"/>
            <a:ext cx="1733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</a:t>
            </a:r>
            <a:r>
              <a:rPr lang="en-US" altLang="zh-CN" sz="2400" dirty="0"/>
              <a:t>step</a:t>
            </a:r>
            <a:r>
              <a:rPr lang="en-US" sz="2400" dirty="0"/>
              <a:t> 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8305961-623A-4E30-B9E0-CB901722D2F3}"/>
              </a:ext>
            </a:extLst>
          </p:cNvPr>
          <p:cNvSpPr txBox="1"/>
          <p:nvPr/>
        </p:nvSpPr>
        <p:spPr>
          <a:xfrm>
            <a:off x="8750922" y="3872080"/>
            <a:ext cx="1697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Timestep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6B3084A-E003-4711-8454-C4520970DD73}"/>
                  </a:ext>
                </a:extLst>
              </p:cNvPr>
              <p:cNvSpPr txBox="1"/>
              <p:nvPr/>
            </p:nvSpPr>
            <p:spPr>
              <a:xfrm>
                <a:off x="4463213" y="4787198"/>
                <a:ext cx="1026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AE5A2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6B3084A-E003-4711-8454-C4520970D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213" y="4787198"/>
                <a:ext cx="1026572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807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/>
      <p:bldP spid="66" grpId="0"/>
      <p:bldP spid="85" grpId="0" animBg="1"/>
      <p:bldP spid="86" grpId="0"/>
      <p:bldP spid="9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D4D6F8B-457F-4C3E-BCD9-6B7D58D1626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/>
                  <a:t>To resolve a conflict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D4D6F8B-457F-4C3E-BCD9-6B7D58D162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223C332-DDA7-4622-80C6-E951A2DC9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 Multiple Constraints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1B681A-B547-44E1-ABDF-8F793C7A69C7}"/>
              </a:ext>
            </a:extLst>
          </p:cNvPr>
          <p:cNvGrpSpPr/>
          <p:nvPr/>
        </p:nvGrpSpPr>
        <p:grpSpPr>
          <a:xfrm>
            <a:off x="2549525" y="2957507"/>
            <a:ext cx="3067050" cy="1346206"/>
            <a:chOff x="760604" y="3024517"/>
            <a:chExt cx="3067050" cy="134620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C810FA4-3457-4AE0-9D42-7DE967246923}"/>
                </a:ext>
              </a:extLst>
            </p:cNvPr>
            <p:cNvSpPr/>
            <p:nvPr/>
          </p:nvSpPr>
          <p:spPr>
            <a:xfrm>
              <a:off x="2013357" y="3129093"/>
              <a:ext cx="274320" cy="27432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5C3B915-DF0D-4A4B-8217-353A88F581D0}"/>
                </a:ext>
              </a:extLst>
            </p:cNvPr>
            <p:cNvSpPr/>
            <p:nvPr/>
          </p:nvSpPr>
          <p:spPr>
            <a:xfrm>
              <a:off x="1461082" y="3734498"/>
              <a:ext cx="274320" cy="27432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1048119-47A3-40FF-BD21-7C05E5BF820C}"/>
                </a:ext>
              </a:extLst>
            </p:cNvPr>
            <p:cNvSpPr/>
            <p:nvPr/>
          </p:nvSpPr>
          <p:spPr>
            <a:xfrm>
              <a:off x="2567834" y="3734498"/>
              <a:ext cx="274320" cy="27432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818CFE8-ACCA-49F1-9E3E-F32CD7924945}"/>
                </a:ext>
              </a:extLst>
            </p:cNvPr>
            <p:cNvCxnSpPr>
              <a:stCxn id="4" idx="3"/>
              <a:endCxn id="5" idx="7"/>
            </p:cNvCxnSpPr>
            <p:nvPr/>
          </p:nvCxnSpPr>
          <p:spPr>
            <a:xfrm flipH="1">
              <a:off x="1695229" y="3363240"/>
              <a:ext cx="358301" cy="411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9506A5D-3C01-479C-A2CE-AE5D467F3371}"/>
                </a:ext>
              </a:extLst>
            </p:cNvPr>
            <p:cNvCxnSpPr>
              <a:stCxn id="4" idx="5"/>
              <a:endCxn id="6" idx="1"/>
            </p:cNvCxnSpPr>
            <p:nvPr/>
          </p:nvCxnSpPr>
          <p:spPr>
            <a:xfrm>
              <a:off x="2247504" y="3363240"/>
              <a:ext cx="360503" cy="411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16" name="Object 15">
              <a:extLst>
                <a:ext uri="{FF2B5EF4-FFF2-40B4-BE49-F238E27FC236}">
                  <a16:creationId xmlns:a16="http://schemas.microsoft.com/office/drawing/2014/main" id="{D7E10244-F418-4537-8E16-F169467BA9A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1426569"/>
                </p:ext>
              </p:extLst>
            </p:nvPr>
          </p:nvGraphicFramePr>
          <p:xfrm>
            <a:off x="760604" y="3988135"/>
            <a:ext cx="1198563" cy="382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2" name="Equation" r:id="rId4" imgW="876240" imgH="279360" progId="Equation.DSMT4">
                    <p:embed/>
                  </p:oleObj>
                </mc:Choice>
                <mc:Fallback>
                  <p:oleObj name="Equation" r:id="rId4" imgW="876240" imgH="279360" progId="Equation.DSMT4">
                    <p:embed/>
                    <p:pic>
                      <p:nvPicPr>
                        <p:cNvPr id="16" name="Object 15">
                          <a:extLst>
                            <a:ext uri="{FF2B5EF4-FFF2-40B4-BE49-F238E27FC236}">
                              <a16:creationId xmlns:a16="http://schemas.microsoft.com/office/drawing/2014/main" id="{D7E10244-F418-4537-8E16-F169467BA9A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60604" y="3988135"/>
                          <a:ext cx="1198563" cy="3825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6">
              <a:extLst>
                <a:ext uri="{FF2B5EF4-FFF2-40B4-BE49-F238E27FC236}">
                  <a16:creationId xmlns:a16="http://schemas.microsoft.com/office/drawing/2014/main" id="{16D5EA78-DE66-47FE-8D3B-BF97553300C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2886727"/>
                </p:ext>
              </p:extLst>
            </p:nvPr>
          </p:nvGraphicFramePr>
          <p:xfrm>
            <a:off x="2676717" y="3999248"/>
            <a:ext cx="1150937" cy="371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3" name="Equation" r:id="rId6" imgW="863280" imgH="279360" progId="Equation.DSMT4">
                    <p:embed/>
                  </p:oleObj>
                </mc:Choice>
                <mc:Fallback>
                  <p:oleObj name="Equation" r:id="rId6" imgW="863280" imgH="279360" progId="Equation.DSMT4">
                    <p:embed/>
                    <p:pic>
                      <p:nvPicPr>
                        <p:cNvPr id="17" name="Object 16">
                          <a:extLst>
                            <a:ext uri="{FF2B5EF4-FFF2-40B4-BE49-F238E27FC236}">
                              <a16:creationId xmlns:a16="http://schemas.microsoft.com/office/drawing/2014/main" id="{16D5EA78-DE66-47FE-8D3B-BF97553300C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676717" y="3999248"/>
                          <a:ext cx="1150937" cy="3714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7">
              <a:extLst>
                <a:ext uri="{FF2B5EF4-FFF2-40B4-BE49-F238E27FC236}">
                  <a16:creationId xmlns:a16="http://schemas.microsoft.com/office/drawing/2014/main" id="{CDD94076-B792-4678-859F-E81944970FE9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2336263" y="3024517"/>
            <a:ext cx="231571" cy="270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4" name="Equation" r:id="rId8" imgW="152280" imgH="177480" progId="Equation.DSMT4">
                    <p:embed/>
                  </p:oleObj>
                </mc:Choice>
                <mc:Fallback>
                  <p:oleObj name="Equation" r:id="rId8" imgW="152280" imgH="177480" progId="Equation.DSMT4">
                    <p:embed/>
                    <p:pic>
                      <p:nvPicPr>
                        <p:cNvPr id="18" name="Object 17">
                          <a:extLst>
                            <a:ext uri="{FF2B5EF4-FFF2-40B4-BE49-F238E27FC236}">
                              <a16:creationId xmlns:a16="http://schemas.microsoft.com/office/drawing/2014/main" id="{CDD94076-B792-4678-859F-E81944970FE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336263" y="3024517"/>
                          <a:ext cx="231571" cy="27016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D0EB9E-BC88-4D7D-BE1D-7390520651C5}"/>
              </a:ext>
            </a:extLst>
          </p:cNvPr>
          <p:cNvSpPr txBox="1"/>
          <p:nvPr/>
        </p:nvSpPr>
        <p:spPr>
          <a:xfrm>
            <a:off x="3536427" y="4688378"/>
            <a:ext cx="469693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altLang="zh-CN" sz="2000" dirty="0"/>
              <a:t>Split does not lose any conflict-free paths</a:t>
            </a:r>
            <a:r>
              <a:rPr lang="en-US" sz="2000" dirty="0"/>
              <a:t>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B460CA-9149-41CE-AC0A-8BC2AAD5F4BD}"/>
              </a:ext>
            </a:extLst>
          </p:cNvPr>
          <p:cNvGrpSpPr/>
          <p:nvPr/>
        </p:nvGrpSpPr>
        <p:grpSpPr>
          <a:xfrm>
            <a:off x="6962776" y="3018467"/>
            <a:ext cx="2334207" cy="1272930"/>
            <a:chOff x="1017095" y="3024517"/>
            <a:chExt cx="2334207" cy="127293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8260543-CAEB-4FD3-9B49-B65D637BFFBD}"/>
                </a:ext>
              </a:extLst>
            </p:cNvPr>
            <p:cNvSpPr/>
            <p:nvPr/>
          </p:nvSpPr>
          <p:spPr>
            <a:xfrm>
              <a:off x="2013357" y="3129093"/>
              <a:ext cx="274320" cy="27432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DD174C9-09EA-48F8-B8E5-AA4C8BDA3ADD}"/>
                </a:ext>
              </a:extLst>
            </p:cNvPr>
            <p:cNvSpPr/>
            <p:nvPr/>
          </p:nvSpPr>
          <p:spPr>
            <a:xfrm>
              <a:off x="1461082" y="3734498"/>
              <a:ext cx="274320" cy="27432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3C735D0-2477-4503-93CE-ABCCC09470C1}"/>
                </a:ext>
              </a:extLst>
            </p:cNvPr>
            <p:cNvSpPr/>
            <p:nvPr/>
          </p:nvSpPr>
          <p:spPr>
            <a:xfrm>
              <a:off x="2567834" y="3734498"/>
              <a:ext cx="274320" cy="27432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7E26BAB-AA28-4BB9-8CF6-70AEBC54FD6A}"/>
                </a:ext>
              </a:extLst>
            </p:cNvPr>
            <p:cNvCxnSpPr>
              <a:stCxn id="24" idx="3"/>
              <a:endCxn id="25" idx="7"/>
            </p:cNvCxnSpPr>
            <p:nvPr/>
          </p:nvCxnSpPr>
          <p:spPr>
            <a:xfrm flipH="1">
              <a:off x="1695229" y="3363240"/>
              <a:ext cx="358301" cy="411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8EC3739-9BBE-48BF-B63B-99C89ACA1623}"/>
                </a:ext>
              </a:extLst>
            </p:cNvPr>
            <p:cNvCxnSpPr>
              <a:stCxn id="24" idx="5"/>
              <a:endCxn id="26" idx="1"/>
            </p:cNvCxnSpPr>
            <p:nvPr/>
          </p:nvCxnSpPr>
          <p:spPr>
            <a:xfrm>
              <a:off x="2247504" y="3363240"/>
              <a:ext cx="360503" cy="411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29" name="Object 28">
              <a:extLst>
                <a:ext uri="{FF2B5EF4-FFF2-40B4-BE49-F238E27FC236}">
                  <a16:creationId xmlns:a16="http://schemas.microsoft.com/office/drawing/2014/main" id="{0E6BFDE8-076A-4A7D-97DC-C314D369DAD9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1017095" y="4022809"/>
            <a:ext cx="517525" cy="274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5" name="Equation" r:id="rId10" imgW="431640" imgH="228600" progId="Equation.DSMT4">
                    <p:embed/>
                  </p:oleObj>
                </mc:Choice>
                <mc:Fallback>
                  <p:oleObj name="Equation" r:id="rId10" imgW="431640" imgH="228600" progId="Equation.DSMT4">
                    <p:embed/>
                    <p:pic>
                      <p:nvPicPr>
                        <p:cNvPr id="29" name="Object 28">
                          <a:extLst>
                            <a:ext uri="{FF2B5EF4-FFF2-40B4-BE49-F238E27FC236}">
                              <a16:creationId xmlns:a16="http://schemas.microsoft.com/office/drawing/2014/main" id="{0E6BFDE8-076A-4A7D-97DC-C314D369DAD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017095" y="4022809"/>
                          <a:ext cx="517525" cy="2746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>
              <a:extLst>
                <a:ext uri="{FF2B5EF4-FFF2-40B4-BE49-F238E27FC236}">
                  <a16:creationId xmlns:a16="http://schemas.microsoft.com/office/drawing/2014/main" id="{E20F3A2C-71A8-4ACD-BB4B-FF8DC501FC35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2817902" y="4008818"/>
            <a:ext cx="533400" cy="274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6" name="Equation" r:id="rId12" imgW="444240" imgH="228600" progId="Equation.DSMT4">
                    <p:embed/>
                  </p:oleObj>
                </mc:Choice>
                <mc:Fallback>
                  <p:oleObj name="Equation" r:id="rId12" imgW="444240" imgH="228600" progId="Equation.DSMT4">
                    <p:embed/>
                    <p:pic>
                      <p:nvPicPr>
                        <p:cNvPr id="30" name="Object 29">
                          <a:extLst>
                            <a:ext uri="{FF2B5EF4-FFF2-40B4-BE49-F238E27FC236}">
                              <a16:creationId xmlns:a16="http://schemas.microsoft.com/office/drawing/2014/main" id="{E20F3A2C-71A8-4ACD-BB4B-FF8DC501FC3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817902" y="4008818"/>
                          <a:ext cx="533400" cy="2746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30">
              <a:extLst>
                <a:ext uri="{FF2B5EF4-FFF2-40B4-BE49-F238E27FC236}">
                  <a16:creationId xmlns:a16="http://schemas.microsoft.com/office/drawing/2014/main" id="{69D66FF1-054F-4E9F-8183-3E8CD772C6D6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2336263" y="3024517"/>
            <a:ext cx="231571" cy="270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7" name="Equation" r:id="rId14" imgW="152280" imgH="177480" progId="Equation.DSMT4">
                    <p:embed/>
                  </p:oleObj>
                </mc:Choice>
                <mc:Fallback>
                  <p:oleObj name="Equation" r:id="rId14" imgW="152280" imgH="177480" progId="Equation.DSMT4">
                    <p:embed/>
                    <p:pic>
                      <p:nvPicPr>
                        <p:cNvPr id="31" name="Object 30">
                          <a:extLst>
                            <a:ext uri="{FF2B5EF4-FFF2-40B4-BE49-F238E27FC236}">
                              <a16:creationId xmlns:a16="http://schemas.microsoft.com/office/drawing/2014/main" id="{69D66FF1-054F-4E9F-8183-3E8CD772C6D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336263" y="3024517"/>
                          <a:ext cx="231571" cy="27016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" name="Content Placeholder 19">
            <a:extLst>
              <a:ext uri="{FF2B5EF4-FFF2-40B4-BE49-F238E27FC236}">
                <a16:creationId xmlns:a16="http://schemas.microsoft.com/office/drawing/2014/main" id="{C901648C-33ED-458A-BD3A-5FA72D435C15}"/>
              </a:ext>
            </a:extLst>
          </p:cNvPr>
          <p:cNvSpPr txBox="1">
            <a:spLocks/>
          </p:cNvSpPr>
          <p:nvPr/>
        </p:nvSpPr>
        <p:spPr>
          <a:xfrm>
            <a:off x="2152648" y="4640539"/>
            <a:ext cx="8039104" cy="2369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53514FC-CB5B-4717-9E37-8162303863FB}"/>
              </a:ext>
            </a:extLst>
          </p:cNvPr>
          <p:cNvSpPr/>
          <p:nvPr/>
        </p:nvSpPr>
        <p:spPr>
          <a:xfrm>
            <a:off x="5711640" y="3397363"/>
            <a:ext cx="621497" cy="34036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56CA3399-F738-44D6-99D7-24C824DCBBC5}"/>
              </a:ext>
            </a:extLst>
          </p:cNvPr>
          <p:cNvSpPr txBox="1">
            <a:spLocks/>
          </p:cNvSpPr>
          <p:nvPr/>
        </p:nvSpPr>
        <p:spPr>
          <a:xfrm>
            <a:off x="1946622" y="2333464"/>
            <a:ext cx="3886200" cy="1717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559A5D-E777-4AEC-B41F-E02BBC03D9D1}"/>
              </a:ext>
            </a:extLst>
          </p:cNvPr>
          <p:cNvSpPr/>
          <p:nvPr/>
        </p:nvSpPr>
        <p:spPr>
          <a:xfrm>
            <a:off x="3506650" y="5887775"/>
            <a:ext cx="4686535" cy="5909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dirty="0"/>
              <a:t>Any pair of conflict-free paths should satisfy at least one of the constraint sets.</a:t>
            </a:r>
          </a:p>
        </p:txBody>
      </p:sp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C1EEA3E3-B79C-405F-8AC3-CD1B5F90E9EC}"/>
              </a:ext>
            </a:extLst>
          </p:cNvPr>
          <p:cNvSpPr/>
          <p:nvPr/>
        </p:nvSpPr>
        <p:spPr>
          <a:xfrm rot="5400000">
            <a:off x="5501408" y="5304247"/>
            <a:ext cx="621497" cy="340362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66649E-3DAE-46B6-A4DC-AE6F9503D98F}"/>
              </a:ext>
            </a:extLst>
          </p:cNvPr>
          <p:cNvSpPr txBox="1"/>
          <p:nvPr/>
        </p:nvSpPr>
        <p:spPr>
          <a:xfrm>
            <a:off x="2503979" y="2561935"/>
            <a:ext cx="1435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Standard CBS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742660-1226-45A7-9303-0928FF9F8509}"/>
              </a:ext>
            </a:extLst>
          </p:cNvPr>
          <p:cNvSpPr txBox="1"/>
          <p:nvPr/>
        </p:nvSpPr>
        <p:spPr>
          <a:xfrm>
            <a:off x="7034167" y="2541813"/>
            <a:ext cx="101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We want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7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1" grpId="0" animBg="1"/>
      <p:bldP spid="7" grpId="0" animBg="1"/>
      <p:bldP spid="13" grpId="0" animBg="1"/>
      <p:bldP spid="34" grpId="0" animBg="1"/>
      <p:bldP spid="15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981200" y="274320"/>
            <a:ext cx="8229600" cy="1143000"/>
          </a:xfrm>
          <a:prstGeom prst="rect">
            <a:avLst/>
          </a:prstGeom>
        </p:spPr>
        <p:txBody>
          <a:bodyPr vert="horz" lIns="91425" tIns="45720" rIns="91425" bIns="45720" rtlCol="0" anchor="ctr" anchorCtr="0">
            <a:noAutofit/>
          </a:bodyPr>
          <a:lstStyle/>
          <a:p>
            <a:r>
              <a:rPr lang="en-US" sz="3800" dirty="0">
                <a:latin typeface="+mn-lt"/>
                <a:ea typeface="+mn-ea"/>
                <a:cs typeface="+mn-cs"/>
              </a:rPr>
              <a:t>Multi-Agent Path Finding (MAPF)</a:t>
            </a:r>
            <a:endParaRPr lang="en" sz="3800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Curved Down Arrow 19"/>
          <p:cNvSpPr/>
          <p:nvPr/>
        </p:nvSpPr>
        <p:spPr>
          <a:xfrm>
            <a:off x="2999656" y="1412381"/>
            <a:ext cx="6192688" cy="504056"/>
          </a:xfrm>
          <a:prstGeom prst="curvedDownArrow">
            <a:avLst>
              <a:gd name="adj1" fmla="val 0"/>
              <a:gd name="adj2" fmla="val 32254"/>
              <a:gd name="adj3" fmla="val 2200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urved Down Arrow 24"/>
          <p:cNvSpPr/>
          <p:nvPr/>
        </p:nvSpPr>
        <p:spPr>
          <a:xfrm flipV="1">
            <a:off x="4871864" y="3284984"/>
            <a:ext cx="2880320" cy="432048"/>
          </a:xfrm>
          <a:prstGeom prst="curvedDownArrow">
            <a:avLst>
              <a:gd name="adj1" fmla="val 0"/>
              <a:gd name="adj2" fmla="val 32344"/>
              <a:gd name="adj3" fmla="val 3196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978640"/>
            <a:ext cx="1308050" cy="1297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666" y="1953834"/>
            <a:ext cx="1368152" cy="1347422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2529840" y="1869440"/>
            <a:ext cx="7132320" cy="2844800"/>
          </a:xfrm>
          <a:custGeom>
            <a:avLst/>
            <a:gdLst>
              <a:gd name="connsiteX0" fmla="*/ 0 w 7132320"/>
              <a:gd name="connsiteY0" fmla="*/ 1452880 h 2844800"/>
              <a:gd name="connsiteX1" fmla="*/ 0 w 7132320"/>
              <a:gd name="connsiteY1" fmla="*/ 0 h 2844800"/>
              <a:gd name="connsiteX2" fmla="*/ 7132320 w 7132320"/>
              <a:gd name="connsiteY2" fmla="*/ 0 h 2844800"/>
              <a:gd name="connsiteX3" fmla="*/ 7132320 w 7132320"/>
              <a:gd name="connsiteY3" fmla="*/ 1432560 h 2844800"/>
              <a:gd name="connsiteX4" fmla="*/ 4358640 w 7132320"/>
              <a:gd name="connsiteY4" fmla="*/ 1432560 h 2844800"/>
              <a:gd name="connsiteX5" fmla="*/ 4358640 w 7132320"/>
              <a:gd name="connsiteY5" fmla="*/ 2844800 h 2844800"/>
              <a:gd name="connsiteX6" fmla="*/ 2834640 w 7132320"/>
              <a:gd name="connsiteY6" fmla="*/ 2844800 h 2844800"/>
              <a:gd name="connsiteX7" fmla="*/ 2834640 w 7132320"/>
              <a:gd name="connsiteY7" fmla="*/ 1473200 h 2844800"/>
              <a:gd name="connsiteX8" fmla="*/ 0 w 7132320"/>
              <a:gd name="connsiteY8" fmla="*/ 1452880 h 284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2320" h="2844800">
                <a:moveTo>
                  <a:pt x="0" y="1452880"/>
                </a:moveTo>
                <a:lnTo>
                  <a:pt x="0" y="0"/>
                </a:lnTo>
                <a:lnTo>
                  <a:pt x="7132320" y="0"/>
                </a:lnTo>
                <a:lnTo>
                  <a:pt x="7132320" y="1432560"/>
                </a:lnTo>
                <a:lnTo>
                  <a:pt x="4358640" y="1432560"/>
                </a:lnTo>
                <a:lnTo>
                  <a:pt x="4358640" y="2844800"/>
                </a:lnTo>
                <a:lnTo>
                  <a:pt x="2834640" y="2844800"/>
                </a:lnTo>
                <a:lnTo>
                  <a:pt x="2834640" y="1473200"/>
                </a:lnTo>
                <a:lnTo>
                  <a:pt x="0" y="145288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848" y="1914250"/>
            <a:ext cx="1368152" cy="1378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2321" y="1944767"/>
            <a:ext cx="1349889" cy="128853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5A8C4C-0194-4D83-B41E-5991A4D45801}" type="slidenum">
              <a:rPr lang="en-IN" smtClean="0"/>
              <a:pPr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1397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2C0058-2368-44B4-8FA5-D9B7FE54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Mutually Disjunctive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BF48B73-7AEA-4095-B0C0-839A119E32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Two constraints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⟩ </m:t>
                    </m:r>
                  </m:oMath>
                </a14:m>
                <a:r>
                  <a:rPr lang="en-US" altLang="zh-CN" dirty="0"/>
                  <a:t>are </a:t>
                </a:r>
                <a:r>
                  <a:rPr lang="en-US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mutually disjunctive </a:t>
                </a:r>
                <a:r>
                  <a:rPr lang="en-US" dirty="0"/>
                  <a:t>if any pair of conflict-free paths for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satisfies at least one of the constraints.</a:t>
                </a:r>
                <a:endParaRPr lang="en-US" altLang="zh-CN" dirty="0"/>
              </a:p>
              <a:p>
                <a:r>
                  <a:rPr lang="en-US" dirty="0"/>
                  <a:t>Two constraint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mutually disjunctive </a:t>
                </a:r>
                <a:r>
                  <a:rPr lang="en-US" dirty="0"/>
                  <a:t>if each constraint in one set is mutually disjunctive with each constraint in the other.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BF48B73-7AEA-4095-B0C0-839A119E32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A8B4085-98FF-46EE-AD6F-4E31877A054F}"/>
              </a:ext>
            </a:extLst>
          </p:cNvPr>
          <p:cNvGrpSpPr/>
          <p:nvPr/>
        </p:nvGrpSpPr>
        <p:grpSpPr>
          <a:xfrm>
            <a:off x="6980193" y="4734169"/>
            <a:ext cx="2334207" cy="1272930"/>
            <a:chOff x="1017095" y="3024517"/>
            <a:chExt cx="2334207" cy="127293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90F25D9-F5DF-4C44-A791-F633CE1FA697}"/>
                </a:ext>
              </a:extLst>
            </p:cNvPr>
            <p:cNvSpPr/>
            <p:nvPr/>
          </p:nvSpPr>
          <p:spPr>
            <a:xfrm>
              <a:off x="2013357" y="3129093"/>
              <a:ext cx="274320" cy="27432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7BA34AF-695C-4FDC-95BA-5E791B231DEF}"/>
                </a:ext>
              </a:extLst>
            </p:cNvPr>
            <p:cNvSpPr/>
            <p:nvPr/>
          </p:nvSpPr>
          <p:spPr>
            <a:xfrm>
              <a:off x="1461082" y="3734498"/>
              <a:ext cx="274320" cy="27432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1F36ABC-4D23-4DA3-A95C-B7897C6C37AD}"/>
                </a:ext>
              </a:extLst>
            </p:cNvPr>
            <p:cNvSpPr/>
            <p:nvPr/>
          </p:nvSpPr>
          <p:spPr>
            <a:xfrm>
              <a:off x="2567834" y="3734498"/>
              <a:ext cx="274320" cy="27432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206734-30CD-43D8-A865-274251688ABA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1695229" y="3363240"/>
              <a:ext cx="358301" cy="411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D6F7A0F-6308-4483-A945-A22DEF99B2BC}"/>
                </a:ext>
              </a:extLst>
            </p:cNvPr>
            <p:cNvCxnSpPr>
              <a:stCxn id="6" idx="5"/>
              <a:endCxn id="8" idx="1"/>
            </p:cNvCxnSpPr>
            <p:nvPr/>
          </p:nvCxnSpPr>
          <p:spPr>
            <a:xfrm>
              <a:off x="2247504" y="3363240"/>
              <a:ext cx="360503" cy="411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9C4FDAA3-AAA4-4BDD-84C6-0D15ADE53F75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1017095" y="4022809"/>
            <a:ext cx="517525" cy="274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0" name="Equation" r:id="rId4" imgW="431640" imgH="228600" progId="Equation.DSMT4">
                    <p:embed/>
                  </p:oleObj>
                </mc:Choice>
                <mc:Fallback>
                  <p:oleObj name="Equation" r:id="rId4" imgW="431640" imgH="228600" progId="Equation.DSMT4">
                    <p:embed/>
                    <p:pic>
                      <p:nvPicPr>
                        <p:cNvPr id="11" name="Object 10">
                          <a:extLst>
                            <a:ext uri="{FF2B5EF4-FFF2-40B4-BE49-F238E27FC236}">
                              <a16:creationId xmlns:a16="http://schemas.microsoft.com/office/drawing/2014/main" id="{9C4FDAA3-AAA4-4BDD-84C6-0D15ADE53F7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17095" y="4022809"/>
                          <a:ext cx="517525" cy="2746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CF804580-7E5B-4E4D-BF35-3172DC6FFC86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2817902" y="4008818"/>
            <a:ext cx="533400" cy="274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1" name="Equation" r:id="rId6" imgW="444240" imgH="228600" progId="Equation.DSMT4">
                    <p:embed/>
                  </p:oleObj>
                </mc:Choice>
                <mc:Fallback>
                  <p:oleObj name="Equation" r:id="rId6" imgW="444240" imgH="228600" progId="Equation.DSMT4">
                    <p:embed/>
                    <p:pic>
                      <p:nvPicPr>
                        <p:cNvPr id="12" name="Object 11">
                          <a:extLst>
                            <a:ext uri="{FF2B5EF4-FFF2-40B4-BE49-F238E27FC236}">
                              <a16:creationId xmlns:a16="http://schemas.microsoft.com/office/drawing/2014/main" id="{CF804580-7E5B-4E4D-BF35-3172DC6FFC8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817902" y="4008818"/>
                          <a:ext cx="533400" cy="2746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AB7D239C-DE5E-474D-A53C-CC02CA366BA6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2336263" y="3024517"/>
            <a:ext cx="231571" cy="270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2" name="Equation" r:id="rId8" imgW="152280" imgH="177480" progId="Equation.DSMT4">
                    <p:embed/>
                  </p:oleObj>
                </mc:Choice>
                <mc:Fallback>
                  <p:oleObj name="Equation" r:id="rId8" imgW="152280" imgH="177480" progId="Equation.DSMT4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AB7D239C-DE5E-474D-A53C-CC02CA366BA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336263" y="3024517"/>
                          <a:ext cx="231571" cy="27016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04E27C-E13B-45C8-9360-0B3B27CDC7AD}"/>
              </a:ext>
            </a:extLst>
          </p:cNvPr>
          <p:cNvGrpSpPr/>
          <p:nvPr/>
        </p:nvGrpSpPr>
        <p:grpSpPr>
          <a:xfrm>
            <a:off x="2411560" y="4596773"/>
            <a:ext cx="3100387" cy="1363668"/>
            <a:chOff x="752668" y="3024517"/>
            <a:chExt cx="3100387" cy="13636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81C167-51D1-4FA7-9244-566F67B66D6E}"/>
                </a:ext>
              </a:extLst>
            </p:cNvPr>
            <p:cNvSpPr/>
            <p:nvPr/>
          </p:nvSpPr>
          <p:spPr>
            <a:xfrm>
              <a:off x="2013357" y="3129093"/>
              <a:ext cx="274320" cy="27432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5E7213F-68A3-4A44-BC9C-D9B1893DC17F}"/>
                </a:ext>
              </a:extLst>
            </p:cNvPr>
            <p:cNvSpPr/>
            <p:nvPr/>
          </p:nvSpPr>
          <p:spPr>
            <a:xfrm>
              <a:off x="1461082" y="3734498"/>
              <a:ext cx="274320" cy="27432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ACB8EB8-A935-47CA-921E-D5C51AA953C3}"/>
                </a:ext>
              </a:extLst>
            </p:cNvPr>
            <p:cNvSpPr/>
            <p:nvPr/>
          </p:nvSpPr>
          <p:spPr>
            <a:xfrm>
              <a:off x="2567834" y="3734498"/>
              <a:ext cx="274320" cy="27432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D232B10-0974-451A-BEA1-0F60C4C76307}"/>
                </a:ext>
              </a:extLst>
            </p:cNvPr>
            <p:cNvCxnSpPr>
              <a:stCxn id="16" idx="3"/>
              <a:endCxn id="17" idx="7"/>
            </p:cNvCxnSpPr>
            <p:nvPr/>
          </p:nvCxnSpPr>
          <p:spPr>
            <a:xfrm flipH="1">
              <a:off x="1695229" y="3363240"/>
              <a:ext cx="358301" cy="411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9A8A92C-700B-464C-8BB1-4F66959703EB}"/>
                </a:ext>
              </a:extLst>
            </p:cNvPr>
            <p:cNvCxnSpPr>
              <a:stCxn id="16" idx="5"/>
              <a:endCxn id="18" idx="1"/>
            </p:cNvCxnSpPr>
            <p:nvPr/>
          </p:nvCxnSpPr>
          <p:spPr>
            <a:xfrm>
              <a:off x="2247504" y="3363240"/>
              <a:ext cx="360503" cy="411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21" name="Object 20">
              <a:extLst>
                <a:ext uri="{FF2B5EF4-FFF2-40B4-BE49-F238E27FC236}">
                  <a16:creationId xmlns:a16="http://schemas.microsoft.com/office/drawing/2014/main" id="{3CA7E65B-6E62-4D73-9643-538EFABF684A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752668" y="3987888"/>
            <a:ext cx="1216025" cy="382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3" name="Equation" r:id="rId10" imgW="888840" imgH="279360" progId="Equation.DSMT4">
                    <p:embed/>
                  </p:oleObj>
                </mc:Choice>
                <mc:Fallback>
                  <p:oleObj name="Equation" r:id="rId10" imgW="888840" imgH="279360" progId="Equation.DSMT4">
                    <p:embed/>
                    <p:pic>
                      <p:nvPicPr>
                        <p:cNvPr id="21" name="Object 20">
                          <a:extLst>
                            <a:ext uri="{FF2B5EF4-FFF2-40B4-BE49-F238E27FC236}">
                              <a16:creationId xmlns:a16="http://schemas.microsoft.com/office/drawing/2014/main" id="{3CA7E65B-6E62-4D73-9643-538EFABF684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52668" y="3987888"/>
                          <a:ext cx="1216025" cy="3825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21">
              <a:extLst>
                <a:ext uri="{FF2B5EF4-FFF2-40B4-BE49-F238E27FC236}">
                  <a16:creationId xmlns:a16="http://schemas.microsoft.com/office/drawing/2014/main" id="{E33BF7AE-A2F5-4E2F-B4F5-0EE3678EAA03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2651318" y="3981785"/>
            <a:ext cx="1201737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4" name="Equation" r:id="rId12" imgW="901440" imgH="304560" progId="Equation.DSMT4">
                    <p:embed/>
                  </p:oleObj>
                </mc:Choice>
                <mc:Fallback>
                  <p:oleObj name="Equation" r:id="rId12" imgW="901440" imgH="304560" progId="Equation.DSMT4">
                    <p:embed/>
                    <p:pic>
                      <p:nvPicPr>
                        <p:cNvPr id="22" name="Object 21">
                          <a:extLst>
                            <a:ext uri="{FF2B5EF4-FFF2-40B4-BE49-F238E27FC236}">
                              <a16:creationId xmlns:a16="http://schemas.microsoft.com/office/drawing/2014/main" id="{E33BF7AE-A2F5-4E2F-B4F5-0EE3678EAA0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651318" y="3981785"/>
                          <a:ext cx="1201737" cy="406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2">
              <a:extLst>
                <a:ext uri="{FF2B5EF4-FFF2-40B4-BE49-F238E27FC236}">
                  <a16:creationId xmlns:a16="http://schemas.microsoft.com/office/drawing/2014/main" id="{38D8AF24-27F7-4FB7-AF77-FCAFD26468FD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2336263" y="3024517"/>
            <a:ext cx="231571" cy="270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5" name="Equation" r:id="rId14" imgW="152280" imgH="177480" progId="Equation.DSMT4">
                    <p:embed/>
                  </p:oleObj>
                </mc:Choice>
                <mc:Fallback>
                  <p:oleObj name="Equation" r:id="rId14" imgW="152280" imgH="177480" progId="Equation.DSMT4">
                    <p:embed/>
                    <p:pic>
                      <p:nvPicPr>
                        <p:cNvPr id="23" name="Object 22">
                          <a:extLst>
                            <a:ext uri="{FF2B5EF4-FFF2-40B4-BE49-F238E27FC236}">
                              <a16:creationId xmlns:a16="http://schemas.microsoft.com/office/drawing/2014/main" id="{38D8AF24-27F7-4FB7-AF77-FCAFD26468F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336263" y="3024517"/>
                          <a:ext cx="231571" cy="27016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5732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7ABD2-A1C4-4287-9F9E-1B679EA0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Multi-Constraint CBS (MC-CBS)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4E5B41-1FA7-49C8-9F26-A0E06C8375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600" cy="478418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To resolve a conflict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altLang="zh-CN" sz="2400" dirty="0"/>
                  <a:t>: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;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are mutually disjunctive.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MC-CBS is complete and optimal.</a:t>
                </a:r>
              </a:p>
              <a:p>
                <a:pPr lvl="1"/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4E5B41-1FA7-49C8-9F26-A0E06C837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600" cy="4784181"/>
              </a:xfrm>
              <a:blipFill>
                <a:blip r:embed="rId3"/>
                <a:stretch>
                  <a:fillRect l="-986" t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3FF5A1E-E198-4549-8C30-2F28621A29D0}"/>
              </a:ext>
            </a:extLst>
          </p:cNvPr>
          <p:cNvGrpSpPr/>
          <p:nvPr/>
        </p:nvGrpSpPr>
        <p:grpSpPr>
          <a:xfrm>
            <a:off x="4533085" y="2478536"/>
            <a:ext cx="2334207" cy="1272930"/>
            <a:chOff x="1017095" y="3024517"/>
            <a:chExt cx="2334207" cy="12729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F337581-C3DF-4C8A-9253-5FF9EEFC4150}"/>
                </a:ext>
              </a:extLst>
            </p:cNvPr>
            <p:cNvSpPr/>
            <p:nvPr/>
          </p:nvSpPr>
          <p:spPr>
            <a:xfrm>
              <a:off x="2013357" y="3129093"/>
              <a:ext cx="274320" cy="27432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C494D9-1D57-4436-8A4A-FD0FE4350400}"/>
                </a:ext>
              </a:extLst>
            </p:cNvPr>
            <p:cNvSpPr/>
            <p:nvPr/>
          </p:nvSpPr>
          <p:spPr>
            <a:xfrm>
              <a:off x="1461082" y="3734498"/>
              <a:ext cx="274320" cy="27432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91E8F9-E3C5-4E14-8FC8-F51C5C5CC353}"/>
                </a:ext>
              </a:extLst>
            </p:cNvPr>
            <p:cNvSpPr/>
            <p:nvPr/>
          </p:nvSpPr>
          <p:spPr>
            <a:xfrm>
              <a:off x="2567834" y="3734498"/>
              <a:ext cx="274320" cy="27432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559EED7-753F-4031-8280-0BE814DBBF1B}"/>
                </a:ext>
              </a:extLst>
            </p:cNvPr>
            <p:cNvCxnSpPr>
              <a:stCxn id="5" idx="3"/>
              <a:endCxn id="6" idx="7"/>
            </p:cNvCxnSpPr>
            <p:nvPr/>
          </p:nvCxnSpPr>
          <p:spPr>
            <a:xfrm flipH="1">
              <a:off x="1695229" y="3363240"/>
              <a:ext cx="358301" cy="411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9BBB110-7D5C-488D-8DC2-63B10439F6A5}"/>
                </a:ext>
              </a:extLst>
            </p:cNvPr>
            <p:cNvCxnSpPr>
              <a:stCxn id="5" idx="5"/>
              <a:endCxn id="7" idx="1"/>
            </p:cNvCxnSpPr>
            <p:nvPr/>
          </p:nvCxnSpPr>
          <p:spPr>
            <a:xfrm>
              <a:off x="2247504" y="3363240"/>
              <a:ext cx="360503" cy="411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A319E215-E725-4AF8-87D9-93D4351AB9B0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1017095" y="4022809"/>
            <a:ext cx="517525" cy="274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4" name="Equation" r:id="rId4" imgW="431640" imgH="228600" progId="Equation.DSMT4">
                    <p:embed/>
                  </p:oleObj>
                </mc:Choice>
                <mc:Fallback>
                  <p:oleObj name="Equation" r:id="rId4" imgW="431640" imgH="228600" progId="Equation.DSMT4">
                    <p:embed/>
                    <p:pic>
                      <p:nvPicPr>
                        <p:cNvPr id="10" name="Object 9">
                          <a:extLst>
                            <a:ext uri="{FF2B5EF4-FFF2-40B4-BE49-F238E27FC236}">
                              <a16:creationId xmlns:a16="http://schemas.microsoft.com/office/drawing/2014/main" id="{A319E215-E725-4AF8-87D9-93D4351AB9B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17095" y="4022809"/>
                          <a:ext cx="517525" cy="2746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EE6DECCB-3B06-45E6-BAFC-A11A14029F86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2817902" y="4008818"/>
            <a:ext cx="533400" cy="274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5" name="Equation" r:id="rId6" imgW="444240" imgH="228600" progId="Equation.DSMT4">
                    <p:embed/>
                  </p:oleObj>
                </mc:Choice>
                <mc:Fallback>
                  <p:oleObj name="Equation" r:id="rId6" imgW="444240" imgH="228600" progId="Equation.DSMT4">
                    <p:embed/>
                    <p:pic>
                      <p:nvPicPr>
                        <p:cNvPr id="11" name="Object 10">
                          <a:extLst>
                            <a:ext uri="{FF2B5EF4-FFF2-40B4-BE49-F238E27FC236}">
                              <a16:creationId xmlns:a16="http://schemas.microsoft.com/office/drawing/2014/main" id="{EE6DECCB-3B06-45E6-BAFC-A11A14029F8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817902" y="4008818"/>
                          <a:ext cx="533400" cy="2746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95B16BAB-1599-46AD-87A3-C4F8115F676C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2336263" y="3024517"/>
            <a:ext cx="231571" cy="270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6" name="Equation" r:id="rId8" imgW="152280" imgH="177480" progId="Equation.DSMT4">
                    <p:embed/>
                  </p:oleObj>
                </mc:Choice>
                <mc:Fallback>
                  <p:oleObj name="Equation" r:id="rId8" imgW="152280" imgH="177480" progId="Equation.DSMT4">
                    <p:embed/>
                    <p:pic>
                      <p:nvPicPr>
                        <p:cNvPr id="12" name="Object 11">
                          <a:extLst>
                            <a:ext uri="{FF2B5EF4-FFF2-40B4-BE49-F238E27FC236}">
                              <a16:creationId xmlns:a16="http://schemas.microsoft.com/office/drawing/2014/main" id="{95B16BAB-1599-46AD-87A3-C4F8115F67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336263" y="3024517"/>
                          <a:ext cx="231571" cy="27016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9014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06C13-DFA8-419B-B02A-52221142B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Choose such constraint sets: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7D8D7-E110-4642-A047-57B574FA86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Method 1: ASYM</a:t>
            </a:r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70F61CB-2BC5-4F0E-9D7A-CD959D4E77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Method 2: </a:t>
            </a:r>
            <a:r>
              <a:rPr lang="en-US" altLang="zh-CN" dirty="0"/>
              <a:t>SYM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B3A313-795D-4F1B-9352-ADFC46311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674609"/>
              </p:ext>
            </p:extLst>
          </p:nvPr>
        </p:nvGraphicFramePr>
        <p:xfrm>
          <a:off x="3281389" y="2632699"/>
          <a:ext cx="1920240" cy="1973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36328145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47898142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93542857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971636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61893297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90290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31557778"/>
                    </a:ext>
                  </a:extLst>
                </a:gridCol>
              </a:tblGrid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767261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49044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095893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416635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305087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2732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48025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FAB95F1-7758-4A42-A30F-4F096A84B418}"/>
              </a:ext>
            </a:extLst>
          </p:cNvPr>
          <p:cNvSpPr>
            <a:spLocks noChangeAspect="1"/>
          </p:cNvSpPr>
          <p:nvPr/>
        </p:nvSpPr>
        <p:spPr>
          <a:xfrm>
            <a:off x="4110469" y="3491344"/>
            <a:ext cx="822960" cy="8229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42E519-D2C2-463F-989E-AED74AB2E1F5}"/>
              </a:ext>
            </a:extLst>
          </p:cNvPr>
          <p:cNvSpPr>
            <a:spLocks noChangeAspect="1"/>
          </p:cNvSpPr>
          <p:nvPr/>
        </p:nvSpPr>
        <p:spPr>
          <a:xfrm>
            <a:off x="3552096" y="3491344"/>
            <a:ext cx="822960" cy="82296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396077-AAC2-4C1C-B9CF-44FA031A1BF6}"/>
              </a:ext>
            </a:extLst>
          </p:cNvPr>
          <p:cNvSpPr/>
          <p:nvPr/>
        </p:nvSpPr>
        <p:spPr>
          <a:xfrm>
            <a:off x="3552095" y="2911876"/>
            <a:ext cx="1920239" cy="19732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FB38FF-D7ED-4799-9BE6-4D60782A2B70}"/>
              </a:ext>
            </a:extLst>
          </p:cNvPr>
          <p:cNvSpPr/>
          <p:nvPr/>
        </p:nvSpPr>
        <p:spPr>
          <a:xfrm>
            <a:off x="814858" y="5122807"/>
            <a:ext cx="887499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altLang="zh-CN" sz="2800" dirty="0"/>
              <a:t>Method 3: MAX </a:t>
            </a:r>
          </a:p>
          <a:p>
            <a:r>
              <a:rPr lang="en-US" altLang="zh-CN" sz="2800" dirty="0"/>
              <a:t>	-</a:t>
            </a:r>
            <a:r>
              <a:rPr lang="en-US" sz="2800" dirty="0"/>
              <a:t> Add constraints to maximize the cost of child nodes.</a:t>
            </a:r>
            <a:endParaRPr lang="en-US" altLang="zh-CN" sz="28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898DCA9-0A59-4B76-B464-EC8E03041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495292"/>
              </p:ext>
            </p:extLst>
          </p:nvPr>
        </p:nvGraphicFramePr>
        <p:xfrm>
          <a:off x="1092949" y="2632699"/>
          <a:ext cx="1920240" cy="1973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36328145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47898142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93542857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971636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61893297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90290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31557778"/>
                    </a:ext>
                  </a:extLst>
                </a:gridCol>
              </a:tblGrid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767261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49044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095893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416635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305087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2732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480257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45B86B6F-9B5F-4C1E-8D6F-AD42D631C44A}"/>
              </a:ext>
            </a:extLst>
          </p:cNvPr>
          <p:cNvSpPr>
            <a:spLocks noChangeAspect="1"/>
          </p:cNvSpPr>
          <p:nvPr/>
        </p:nvSpPr>
        <p:spPr>
          <a:xfrm>
            <a:off x="1922029" y="3491344"/>
            <a:ext cx="822960" cy="8229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84AA16-FA86-462F-BF89-D75147D2073F}"/>
              </a:ext>
            </a:extLst>
          </p:cNvPr>
          <p:cNvSpPr>
            <a:spLocks noChangeAspect="1"/>
          </p:cNvSpPr>
          <p:nvPr/>
        </p:nvSpPr>
        <p:spPr>
          <a:xfrm>
            <a:off x="1363656" y="3491344"/>
            <a:ext cx="822960" cy="82296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32628-0155-4503-9AF9-E27F9C346935}"/>
              </a:ext>
            </a:extLst>
          </p:cNvPr>
          <p:cNvSpPr/>
          <p:nvPr/>
        </p:nvSpPr>
        <p:spPr>
          <a:xfrm>
            <a:off x="1930694" y="3491344"/>
            <a:ext cx="805738" cy="82296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2088AFD-4F5F-4165-AC4B-4418A65F1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476338"/>
              </p:ext>
            </p:extLst>
          </p:nvPr>
        </p:nvGraphicFramePr>
        <p:xfrm>
          <a:off x="8408506" y="2632699"/>
          <a:ext cx="1920240" cy="1973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36328145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47898142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93542857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971636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61893297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90290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31557778"/>
                    </a:ext>
                  </a:extLst>
                </a:gridCol>
              </a:tblGrid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767261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49044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095893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416635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305087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2732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480257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F8DD337D-107A-432A-A72E-7004AE8D1EA8}"/>
              </a:ext>
            </a:extLst>
          </p:cNvPr>
          <p:cNvSpPr>
            <a:spLocks noChangeAspect="1"/>
          </p:cNvSpPr>
          <p:nvPr/>
        </p:nvSpPr>
        <p:spPr>
          <a:xfrm>
            <a:off x="9237586" y="3491344"/>
            <a:ext cx="822960" cy="8229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2D57CA-792E-4903-9F53-B8439B0BB0B9}"/>
              </a:ext>
            </a:extLst>
          </p:cNvPr>
          <p:cNvSpPr>
            <a:spLocks noChangeAspect="1"/>
          </p:cNvSpPr>
          <p:nvPr/>
        </p:nvSpPr>
        <p:spPr>
          <a:xfrm>
            <a:off x="8679213" y="3491344"/>
            <a:ext cx="822960" cy="82296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1596CA-387B-48F0-B54B-C25D40C9D754}"/>
              </a:ext>
            </a:extLst>
          </p:cNvPr>
          <p:cNvSpPr/>
          <p:nvPr/>
        </p:nvSpPr>
        <p:spPr>
          <a:xfrm>
            <a:off x="8679213" y="3204753"/>
            <a:ext cx="1381333" cy="13905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E4EDB76-F1FE-4302-98C0-C4834BE77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452373"/>
              </p:ext>
            </p:extLst>
          </p:nvPr>
        </p:nvGraphicFramePr>
        <p:xfrm>
          <a:off x="6220066" y="2632699"/>
          <a:ext cx="1920240" cy="1973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36328145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47898142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93542857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971636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61893297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90290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31557778"/>
                    </a:ext>
                  </a:extLst>
                </a:gridCol>
              </a:tblGrid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767261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49044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095893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416635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305087"/>
                  </a:ext>
                </a:extLst>
              </a:tr>
              <a:tr h="283161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2732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6632" marR="56632" marT="28317" marB="2831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480257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6431138C-032B-4FFF-BEE4-6E798DB2C0D2}"/>
              </a:ext>
            </a:extLst>
          </p:cNvPr>
          <p:cNvSpPr>
            <a:spLocks noChangeAspect="1"/>
          </p:cNvSpPr>
          <p:nvPr/>
        </p:nvSpPr>
        <p:spPr>
          <a:xfrm>
            <a:off x="7049146" y="3491344"/>
            <a:ext cx="822960" cy="8229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B35EA79-4968-4C3C-9F49-8F73D9457EBA}"/>
              </a:ext>
            </a:extLst>
          </p:cNvPr>
          <p:cNvSpPr>
            <a:spLocks noChangeAspect="1"/>
          </p:cNvSpPr>
          <p:nvPr/>
        </p:nvSpPr>
        <p:spPr>
          <a:xfrm>
            <a:off x="6490773" y="3491344"/>
            <a:ext cx="822960" cy="82296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E77A71-4A55-4888-8DFC-25F5C5A886BD}"/>
              </a:ext>
            </a:extLst>
          </p:cNvPr>
          <p:cNvSpPr/>
          <p:nvPr/>
        </p:nvSpPr>
        <p:spPr>
          <a:xfrm>
            <a:off x="6490773" y="3204753"/>
            <a:ext cx="1373526" cy="139054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05A6CADB-8CBA-483D-8A60-FCEFEF70F57D}"/>
              </a:ext>
            </a:extLst>
          </p:cNvPr>
          <p:cNvSpPr/>
          <p:nvPr/>
        </p:nvSpPr>
        <p:spPr>
          <a:xfrm>
            <a:off x="7046639" y="3762865"/>
            <a:ext cx="274320" cy="27432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C0758D20-ECDA-438F-991D-BE0CFE2259A2}"/>
              </a:ext>
            </a:extLst>
          </p:cNvPr>
          <p:cNvSpPr/>
          <p:nvPr/>
        </p:nvSpPr>
        <p:spPr>
          <a:xfrm>
            <a:off x="9235079" y="3793562"/>
            <a:ext cx="274320" cy="274320"/>
          </a:xfrm>
          <a:prstGeom prst="mathMultiply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6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build="p"/>
      <p:bldP spid="5" grpId="0" animBg="1"/>
      <p:bldP spid="6" grpId="0" animBg="1"/>
      <p:bldP spid="9" grpId="0" animBg="1"/>
      <p:bldP spid="12" grpId="0"/>
      <p:bldP spid="14" grpId="0" animBg="1"/>
      <p:bldP spid="15" grpId="0" animBg="1"/>
      <p:bldP spid="16" grpId="0" animBg="1"/>
      <p:bldP spid="18" grpId="0" animBg="1"/>
      <p:bldP spid="19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D9A2BD-2158-4AF9-BFCC-FC85FF04E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 heuristics 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high-level search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709A2CA-A544-4680-9ABD-BF90F53A4C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	 	Conflict graph:</a:t>
                </a:r>
              </a:p>
              <a:p>
                <a:pPr lvl="1"/>
                <a:r>
                  <a:rPr lang="en-US" altLang="zh-CN" dirty="0"/>
                  <a:t>Nodes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: agents </a:t>
                </a:r>
              </a:p>
              <a:p>
                <a:pPr lvl="1"/>
                <a:r>
                  <a:rPr lang="en-US" dirty="0"/>
                  <a:t>Edges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cardinal conflicts</a:t>
                </a:r>
              </a:p>
              <a:p>
                <a:pPr lvl="1"/>
                <a:r>
                  <a:rPr lang="en-US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:  to resolve the conflict between agents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, </a:t>
                </a:r>
              </a:p>
              <a:p>
                <a:pPr lvl="2"/>
                <a:r>
                  <a:rPr lang="en-US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agent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 has to increase its cost by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, or </a:t>
                </a:r>
              </a:p>
              <a:p>
                <a:pPr lvl="2"/>
                <a:r>
                  <a:rPr lang="en-US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agent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 has to increase its cost by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709A2CA-A544-4680-9ABD-BF90F53A4C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9235295-1FC9-4F42-8F7C-6DBEF025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913" y="4254500"/>
            <a:ext cx="5838825" cy="2057400"/>
          </a:xfrm>
          <a:prstGeom prst="rect">
            <a:avLst/>
          </a:prstGeom>
        </p:spPr>
      </p:pic>
      <p:grpSp>
        <p:nvGrpSpPr>
          <p:cNvPr id="8" name="组合 16">
            <a:extLst>
              <a:ext uri="{FF2B5EF4-FFF2-40B4-BE49-F238E27FC236}">
                <a16:creationId xmlns:a16="http://schemas.microsoft.com/office/drawing/2014/main" id="{ACECE668-F5EC-46D3-8984-1AE432D3FB68}"/>
              </a:ext>
            </a:extLst>
          </p:cNvPr>
          <p:cNvGrpSpPr/>
          <p:nvPr/>
        </p:nvGrpSpPr>
        <p:grpSpPr>
          <a:xfrm>
            <a:off x="9463368" y="1429432"/>
            <a:ext cx="1890432" cy="1649788"/>
            <a:chOff x="5648885" y="3352516"/>
            <a:chExt cx="1890432" cy="1649788"/>
          </a:xfrm>
        </p:grpSpPr>
        <p:sp>
          <p:nvSpPr>
            <p:cNvPr id="9" name="椭圆 3">
              <a:extLst>
                <a:ext uri="{FF2B5EF4-FFF2-40B4-BE49-F238E27FC236}">
                  <a16:creationId xmlns:a16="http://schemas.microsoft.com/office/drawing/2014/main" id="{85BDA656-65A9-40DC-90DF-93526B1E6BE9}"/>
                </a:ext>
              </a:extLst>
            </p:cNvPr>
            <p:cNvSpPr/>
            <p:nvPr/>
          </p:nvSpPr>
          <p:spPr>
            <a:xfrm>
              <a:off x="6356536" y="3352516"/>
              <a:ext cx="475129" cy="4751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0" name="椭圆 4">
              <a:extLst>
                <a:ext uri="{FF2B5EF4-FFF2-40B4-BE49-F238E27FC236}">
                  <a16:creationId xmlns:a16="http://schemas.microsoft.com/office/drawing/2014/main" id="{6D447913-A270-422D-8B9F-F74516FD42E8}"/>
                </a:ext>
              </a:extLst>
            </p:cNvPr>
            <p:cNvSpPr/>
            <p:nvPr/>
          </p:nvSpPr>
          <p:spPr>
            <a:xfrm>
              <a:off x="7064188" y="4527175"/>
              <a:ext cx="475129" cy="4751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3</a:t>
              </a:r>
            </a:p>
          </p:txBody>
        </p:sp>
        <p:sp>
          <p:nvSpPr>
            <p:cNvPr id="11" name="椭圆 5">
              <a:extLst>
                <a:ext uri="{FF2B5EF4-FFF2-40B4-BE49-F238E27FC236}">
                  <a16:creationId xmlns:a16="http://schemas.microsoft.com/office/drawing/2014/main" id="{B001E9DC-79A1-44D8-A1D4-F7C0A9779312}"/>
                </a:ext>
              </a:extLst>
            </p:cNvPr>
            <p:cNvSpPr/>
            <p:nvPr/>
          </p:nvSpPr>
          <p:spPr>
            <a:xfrm>
              <a:off x="5648885" y="4527174"/>
              <a:ext cx="475129" cy="4751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2</a:t>
              </a:r>
            </a:p>
          </p:txBody>
        </p:sp>
        <p:cxnSp>
          <p:nvCxnSpPr>
            <p:cNvPr id="12" name="直接连接符 7">
              <a:extLst>
                <a:ext uri="{FF2B5EF4-FFF2-40B4-BE49-F238E27FC236}">
                  <a16:creationId xmlns:a16="http://schemas.microsoft.com/office/drawing/2014/main" id="{63055185-CE70-480E-BC8D-BB5A089260AA}"/>
                </a:ext>
              </a:extLst>
            </p:cNvPr>
            <p:cNvCxnSpPr>
              <a:stCxn id="9" idx="5"/>
              <a:endCxn id="10" idx="0"/>
            </p:cNvCxnSpPr>
            <p:nvPr/>
          </p:nvCxnSpPr>
          <p:spPr>
            <a:xfrm>
              <a:off x="6762084" y="3758064"/>
              <a:ext cx="539669" cy="7691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9">
              <a:extLst>
                <a:ext uri="{FF2B5EF4-FFF2-40B4-BE49-F238E27FC236}">
                  <a16:creationId xmlns:a16="http://schemas.microsoft.com/office/drawing/2014/main" id="{151F15C5-5762-4BDF-85A8-BB6AA9726A18}"/>
                </a:ext>
              </a:extLst>
            </p:cNvPr>
            <p:cNvCxnSpPr>
              <a:stCxn id="9" idx="3"/>
              <a:endCxn id="11" idx="0"/>
            </p:cNvCxnSpPr>
            <p:nvPr/>
          </p:nvCxnSpPr>
          <p:spPr>
            <a:xfrm flipH="1">
              <a:off x="5886450" y="3758064"/>
              <a:ext cx="539667" cy="7691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1">
              <a:extLst>
                <a:ext uri="{FF2B5EF4-FFF2-40B4-BE49-F238E27FC236}">
                  <a16:creationId xmlns:a16="http://schemas.microsoft.com/office/drawing/2014/main" id="{5D6B8FD3-948B-4266-BB72-2F93C75A4742}"/>
                </a:ext>
              </a:extLst>
            </p:cNvPr>
            <p:cNvCxnSpPr>
              <a:stCxn id="11" idx="6"/>
              <a:endCxn id="10" idx="2"/>
            </p:cNvCxnSpPr>
            <p:nvPr/>
          </p:nvCxnSpPr>
          <p:spPr>
            <a:xfrm>
              <a:off x="6124014" y="4764739"/>
              <a:ext cx="940174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椭圆 17">
            <a:extLst>
              <a:ext uri="{FF2B5EF4-FFF2-40B4-BE49-F238E27FC236}">
                <a16:creationId xmlns:a16="http://schemas.microsoft.com/office/drawing/2014/main" id="{7E069FD2-7D74-497B-AEA2-38F31D2C1D8F}"/>
              </a:ext>
            </a:extLst>
          </p:cNvPr>
          <p:cNvSpPr/>
          <p:nvPr/>
        </p:nvSpPr>
        <p:spPr>
          <a:xfrm>
            <a:off x="10171019" y="3903551"/>
            <a:ext cx="475129" cy="4751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</a:p>
        </p:txBody>
      </p:sp>
      <p:cxnSp>
        <p:nvCxnSpPr>
          <p:cNvPr id="16" name="直接连接符 18">
            <a:extLst>
              <a:ext uri="{FF2B5EF4-FFF2-40B4-BE49-F238E27FC236}">
                <a16:creationId xmlns:a16="http://schemas.microsoft.com/office/drawing/2014/main" id="{7807A16F-FC2F-4CF1-A5BD-BC9EFEFC8271}"/>
              </a:ext>
            </a:extLst>
          </p:cNvPr>
          <p:cNvCxnSpPr>
            <a:stCxn id="10" idx="4"/>
            <a:endCxn id="15" idx="7"/>
          </p:cNvCxnSpPr>
          <p:nvPr/>
        </p:nvCxnSpPr>
        <p:spPr>
          <a:xfrm flipH="1">
            <a:off x="10576567" y="3079220"/>
            <a:ext cx="539669" cy="8939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D58C345-5118-4CC0-8797-35E5FCBD7136}"/>
              </a:ext>
            </a:extLst>
          </p:cNvPr>
          <p:cNvSpPr/>
          <p:nvPr/>
        </p:nvSpPr>
        <p:spPr>
          <a:xfrm>
            <a:off x="1157496" y="1780931"/>
            <a:ext cx="15878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Weighted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8018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D03A-2FFF-4CCA-BF1C-AB7C8A946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5" name="Content Placeholder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381F599-19F5-4911-B60D-2AD248237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322" y="2156138"/>
            <a:ext cx="2768479" cy="262166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DA98B7-473E-499E-BD7F-511D13D655F6}"/>
              </a:ext>
            </a:extLst>
          </p:cNvPr>
          <p:cNvSpPr txBox="1"/>
          <p:nvPr/>
        </p:nvSpPr>
        <p:spPr>
          <a:xfrm>
            <a:off x="4559103" y="353190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CBS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9010B38-B724-44C8-87BB-18B7519FC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206" y="4969607"/>
            <a:ext cx="7729523" cy="1557441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3D653F08-ED2C-4089-8EBD-BEBD452E7CDF}"/>
              </a:ext>
            </a:extLst>
          </p:cNvPr>
          <p:cNvSpPr/>
          <p:nvPr/>
        </p:nvSpPr>
        <p:spPr>
          <a:xfrm flipH="1">
            <a:off x="5444864" y="2612579"/>
            <a:ext cx="60960" cy="80989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66B9A-33B4-431D-AA98-22CE59808BF0}"/>
              </a:ext>
            </a:extLst>
          </p:cNvPr>
          <p:cNvSpPr txBox="1"/>
          <p:nvPr/>
        </p:nvSpPr>
        <p:spPr>
          <a:xfrm>
            <a:off x="5590889" y="2832860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MC-CBS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F9F64C-1624-4886-BEF9-5535791934BD}"/>
              </a:ext>
            </a:extLst>
          </p:cNvPr>
          <p:cNvSpPr txBox="1"/>
          <p:nvPr/>
        </p:nvSpPr>
        <p:spPr>
          <a:xfrm>
            <a:off x="2201132" y="1440602"/>
            <a:ext cx="3013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20x20</a:t>
            </a:r>
            <a:r>
              <a:rPr lang="zh-CN" altLang="en-US" dirty="0"/>
              <a:t> </a:t>
            </a:r>
            <a:r>
              <a:rPr lang="en-US" altLang="zh-CN" dirty="0"/>
              <a:t>grid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10%</a:t>
            </a:r>
            <a:r>
              <a:rPr lang="zh-CN" altLang="en-US" dirty="0"/>
              <a:t> </a:t>
            </a:r>
            <a:r>
              <a:rPr lang="en-US" altLang="zh-CN" dirty="0"/>
              <a:t>obstacles</a:t>
            </a:r>
          </a:p>
          <a:p>
            <a:r>
              <a:rPr lang="en-US" dirty="0"/>
              <a:t>Agent shape: 3x3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D78E0E-8462-4454-8D3C-43F21F1E394A}"/>
              </a:ext>
            </a:extLst>
          </p:cNvPr>
          <p:cNvSpPr txBox="1"/>
          <p:nvPr/>
        </p:nvSpPr>
        <p:spPr>
          <a:xfrm>
            <a:off x="4724690" y="225911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7F73608-AC8E-4A75-9BA1-A4FCC47A7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18" y="2086933"/>
            <a:ext cx="2755442" cy="261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0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1E2E-BCB9-423F-82DD-0DE65927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9A1B1BC7-06FE-444F-A588-6BCED505B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538" y="4459743"/>
            <a:ext cx="2449806" cy="2286000"/>
          </a:xfrm>
        </p:spPr>
      </p:pic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29AA91CA-6B84-4D84-AD02-A01BFF85E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59743"/>
            <a:ext cx="2431570" cy="2286000"/>
          </a:xfrm>
          <a:prstGeom prst="rect">
            <a:avLst/>
          </a:prstGeom>
        </p:spPr>
      </p:pic>
      <p:pic>
        <p:nvPicPr>
          <p:cNvPr id="11" name="Picture 10" descr="A close up of a map&#10;&#10;Description generated with high confidence">
            <a:extLst>
              <a:ext uri="{FF2B5EF4-FFF2-40B4-BE49-F238E27FC236}">
                <a16:creationId xmlns:a16="http://schemas.microsoft.com/office/drawing/2014/main" id="{2B0099F8-D7C2-499F-B824-17541D8E8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539" y="1690689"/>
            <a:ext cx="2457359" cy="2286000"/>
          </a:xfrm>
          <a:prstGeom prst="rect">
            <a:avLst/>
          </a:prstGeom>
        </p:spPr>
      </p:pic>
      <p:pic>
        <p:nvPicPr>
          <p:cNvPr id="13" name="Picture 12" descr="A close up of a map&#10;&#10;Description generated with high confidence">
            <a:extLst>
              <a:ext uri="{FF2B5EF4-FFF2-40B4-BE49-F238E27FC236}">
                <a16:creationId xmlns:a16="http://schemas.microsoft.com/office/drawing/2014/main" id="{BAD0D2F4-4B74-473B-AE72-A74B0CB29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9"/>
            <a:ext cx="243157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C83761-D9E0-4C36-B903-4D7019F81022}"/>
              </a:ext>
            </a:extLst>
          </p:cNvPr>
          <p:cNvSpPr txBox="1"/>
          <p:nvPr/>
        </p:nvSpPr>
        <p:spPr>
          <a:xfrm>
            <a:off x="5336859" y="1846217"/>
            <a:ext cx="51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90ED0D-2F3B-46F1-BD55-360D117711F8}"/>
              </a:ext>
            </a:extLst>
          </p:cNvPr>
          <p:cNvSpPr txBox="1"/>
          <p:nvPr/>
        </p:nvSpPr>
        <p:spPr>
          <a:xfrm>
            <a:off x="4777609" y="3356446"/>
            <a:ext cx="77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EPEA*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D15975-AA17-46A8-AD1B-F41F631B11A9}"/>
              </a:ext>
            </a:extLst>
          </p:cNvPr>
          <p:cNvSpPr txBox="1"/>
          <p:nvPr/>
        </p:nvSpPr>
        <p:spPr>
          <a:xfrm>
            <a:off x="5460890" y="233890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E3564B-5BAB-4982-B0A9-F56C51DF30A4}"/>
              </a:ext>
            </a:extLst>
          </p:cNvPr>
          <p:cNvSpPr txBox="1"/>
          <p:nvPr/>
        </p:nvSpPr>
        <p:spPr>
          <a:xfrm>
            <a:off x="5103196" y="296838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A4F4A8-89C2-4E68-8D96-7F62C0EDAE1B}"/>
              </a:ext>
            </a:extLst>
          </p:cNvPr>
          <p:cNvSpPr txBox="1"/>
          <p:nvPr/>
        </p:nvSpPr>
        <p:spPr>
          <a:xfrm>
            <a:off x="5527789" y="511744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207FBC-C568-4155-9B4C-78162F5F9827}"/>
              </a:ext>
            </a:extLst>
          </p:cNvPr>
          <p:cNvSpPr txBox="1"/>
          <p:nvPr/>
        </p:nvSpPr>
        <p:spPr>
          <a:xfrm>
            <a:off x="5067393" y="6007427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EF4C09-E304-409E-88C0-36F0914EBD6F}"/>
              </a:ext>
            </a:extLst>
          </p:cNvPr>
          <p:cNvSpPr txBox="1"/>
          <p:nvPr/>
        </p:nvSpPr>
        <p:spPr>
          <a:xfrm>
            <a:off x="4407194" y="6189376"/>
            <a:ext cx="77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EPEA*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76DB98-BC56-4A52-BA09-6657A51F0F5F}"/>
              </a:ext>
            </a:extLst>
          </p:cNvPr>
          <p:cNvSpPr txBox="1"/>
          <p:nvPr/>
        </p:nvSpPr>
        <p:spPr>
          <a:xfrm>
            <a:off x="5642127" y="5959805"/>
            <a:ext cx="51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247F1C-BBE0-4275-952A-7A51371A7044}"/>
              </a:ext>
            </a:extLst>
          </p:cNvPr>
          <p:cNvSpPr txBox="1"/>
          <p:nvPr/>
        </p:nvSpPr>
        <p:spPr>
          <a:xfrm>
            <a:off x="3788229" y="1321357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map (20x20):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5DF28D-9EBF-4A61-8433-F6BD5DDA7B79}"/>
              </a:ext>
            </a:extLst>
          </p:cNvPr>
          <p:cNvSpPr txBox="1"/>
          <p:nvPr/>
        </p:nvSpPr>
        <p:spPr>
          <a:xfrm>
            <a:off x="3788230" y="4090411"/>
            <a:ext cx="141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Large map ():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06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DFA8F-E153-484B-BCA9-EE040058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Results</a:t>
            </a:r>
            <a:endParaRPr lang="en-US" dirty="0"/>
          </a:p>
        </p:txBody>
      </p:sp>
      <p:pic>
        <p:nvPicPr>
          <p:cNvPr id="5" name="Content Placeholder 4" descr="A picture containing object&#10;&#10;Description automatically generated">
            <a:extLst>
              <a:ext uri="{FF2B5EF4-FFF2-40B4-BE49-F238E27FC236}">
                <a16:creationId xmlns:a16="http://schemas.microsoft.com/office/drawing/2014/main" id="{1FD4DF30-894E-4DDF-BC3F-806023CF6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483" y="1776392"/>
            <a:ext cx="1141811" cy="1889650"/>
          </a:xfrm>
        </p:spPr>
      </p:pic>
      <p:pic>
        <p:nvPicPr>
          <p:cNvPr id="7" name="Picture 6" descr="A picture containing basket star, basketball&#10;&#10;Description automatically generated">
            <a:extLst>
              <a:ext uri="{FF2B5EF4-FFF2-40B4-BE49-F238E27FC236}">
                <a16:creationId xmlns:a16="http://schemas.microsoft.com/office/drawing/2014/main" id="{1A434313-3448-4E5F-9F39-193D6E420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25" y="1690688"/>
            <a:ext cx="3409777" cy="21970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C01EE8-3883-4163-8F1F-D7058E719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032" y="3973398"/>
            <a:ext cx="70294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64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BC974-DA2C-4727-A486-4AA2CFD3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06303-DD8D-4CEE-9A77-06DEB0C5E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LA-MAPF: </a:t>
            </a:r>
          </a:p>
          <a:p>
            <a:pPr lvl="1"/>
            <a:r>
              <a:rPr lang="en-US" dirty="0"/>
              <a:t>Consider shapes of agents</a:t>
            </a:r>
          </a:p>
          <a:p>
            <a:pPr lvl="1"/>
            <a:r>
              <a:rPr lang="en-US" dirty="0"/>
              <a:t>Generalize the definition of conflicts</a:t>
            </a:r>
          </a:p>
          <a:p>
            <a:r>
              <a:rPr lang="en-US" dirty="0"/>
              <a:t>MC-CBS: </a:t>
            </a:r>
          </a:p>
          <a:p>
            <a:pPr lvl="1"/>
            <a:r>
              <a:rPr lang="en-US" dirty="0"/>
              <a:t>Add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mutually disjunctive </a:t>
            </a:r>
            <a:r>
              <a:rPr lang="en-US" dirty="0"/>
              <a:t>constraint sets</a:t>
            </a:r>
          </a:p>
          <a:p>
            <a:pPr lvl="1"/>
            <a:r>
              <a:rPr lang="en-US" dirty="0"/>
              <a:t>Three approaches to choosing constraint sets</a:t>
            </a:r>
          </a:p>
          <a:p>
            <a:pPr lvl="1"/>
            <a:r>
              <a:rPr lang="en-US" dirty="0"/>
              <a:t>Add heuristics to the high-level search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the future,</a:t>
            </a:r>
          </a:p>
          <a:p>
            <a:pPr lvl="1"/>
            <a:r>
              <a:rPr lang="en-US" dirty="0"/>
              <a:t>Allows the rotation of shapes.</a:t>
            </a:r>
          </a:p>
          <a:p>
            <a:pPr lvl="1"/>
            <a:r>
              <a:rPr lang="en-US" dirty="0"/>
              <a:t>Sub-optimal LA-MAPF algorithms.</a:t>
            </a:r>
          </a:p>
        </p:txBody>
      </p:sp>
    </p:spTree>
    <p:extLst>
      <p:ext uri="{BB962C8B-B14F-4D97-AF65-F5344CB8AC3E}">
        <p14:creationId xmlns:p14="http://schemas.microsoft.com/office/powerpoint/2010/main" val="1925279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2209799" y="274319"/>
            <a:ext cx="7772400" cy="11430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r>
              <a:rPr lang="en-US" sz="3800" dirty="0">
                <a:latin typeface="+mn-lt"/>
                <a:ea typeface="+mn-ea"/>
                <a:cs typeface="+mn-cs"/>
              </a:rPr>
              <a:t>Multi-Agent Path Finding (MAPF)</a:t>
            </a:r>
            <a:endParaRPr lang="en" sz="3800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878" y="1978640"/>
            <a:ext cx="1308050" cy="1297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928" y="1953834"/>
            <a:ext cx="1368152" cy="1347422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2529840" y="1869440"/>
            <a:ext cx="7132320" cy="2844800"/>
          </a:xfrm>
          <a:custGeom>
            <a:avLst/>
            <a:gdLst>
              <a:gd name="connsiteX0" fmla="*/ 0 w 7132320"/>
              <a:gd name="connsiteY0" fmla="*/ 1452880 h 2844800"/>
              <a:gd name="connsiteX1" fmla="*/ 0 w 7132320"/>
              <a:gd name="connsiteY1" fmla="*/ 0 h 2844800"/>
              <a:gd name="connsiteX2" fmla="*/ 7132320 w 7132320"/>
              <a:gd name="connsiteY2" fmla="*/ 0 h 2844800"/>
              <a:gd name="connsiteX3" fmla="*/ 7132320 w 7132320"/>
              <a:gd name="connsiteY3" fmla="*/ 1432560 h 2844800"/>
              <a:gd name="connsiteX4" fmla="*/ 4358640 w 7132320"/>
              <a:gd name="connsiteY4" fmla="*/ 1432560 h 2844800"/>
              <a:gd name="connsiteX5" fmla="*/ 4358640 w 7132320"/>
              <a:gd name="connsiteY5" fmla="*/ 2844800 h 2844800"/>
              <a:gd name="connsiteX6" fmla="*/ 2834640 w 7132320"/>
              <a:gd name="connsiteY6" fmla="*/ 2844800 h 2844800"/>
              <a:gd name="connsiteX7" fmla="*/ 2834640 w 7132320"/>
              <a:gd name="connsiteY7" fmla="*/ 1473200 h 2844800"/>
              <a:gd name="connsiteX8" fmla="*/ 0 w 7132320"/>
              <a:gd name="connsiteY8" fmla="*/ 1452880 h 284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2320" h="2844800">
                <a:moveTo>
                  <a:pt x="0" y="1452880"/>
                </a:moveTo>
                <a:lnTo>
                  <a:pt x="0" y="0"/>
                </a:lnTo>
                <a:lnTo>
                  <a:pt x="7132320" y="0"/>
                </a:lnTo>
                <a:lnTo>
                  <a:pt x="7132320" y="1432560"/>
                </a:lnTo>
                <a:lnTo>
                  <a:pt x="4358640" y="1432560"/>
                </a:lnTo>
                <a:lnTo>
                  <a:pt x="4358640" y="2844800"/>
                </a:lnTo>
                <a:lnTo>
                  <a:pt x="2834640" y="2844800"/>
                </a:lnTo>
                <a:lnTo>
                  <a:pt x="2834640" y="1473200"/>
                </a:lnTo>
                <a:lnTo>
                  <a:pt x="0" y="145288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848" y="1914250"/>
            <a:ext cx="1368152" cy="13785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2321" y="1944767"/>
            <a:ext cx="1349889" cy="128853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5A8C4C-0194-4D83-B41E-5991A4D45801}" type="slidenum">
              <a:rPr lang="en-IN" smtClean="0"/>
              <a:pPr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4487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2209799" y="274320"/>
            <a:ext cx="7772400" cy="11430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r>
              <a:rPr lang="en-US" sz="3800" dirty="0">
                <a:latin typeface="+mn-lt"/>
                <a:ea typeface="+mn-ea"/>
                <a:cs typeface="+mn-cs"/>
              </a:rPr>
              <a:t>Multi-Agent Path Finding (MAPF)</a:t>
            </a:r>
            <a:endParaRPr lang="en" sz="3800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038" y="1978640"/>
            <a:ext cx="1308050" cy="1297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8" y="1953834"/>
            <a:ext cx="1368152" cy="1347422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2529840" y="1869440"/>
            <a:ext cx="7132320" cy="2844800"/>
          </a:xfrm>
          <a:custGeom>
            <a:avLst/>
            <a:gdLst>
              <a:gd name="connsiteX0" fmla="*/ 0 w 7132320"/>
              <a:gd name="connsiteY0" fmla="*/ 1452880 h 2844800"/>
              <a:gd name="connsiteX1" fmla="*/ 0 w 7132320"/>
              <a:gd name="connsiteY1" fmla="*/ 0 h 2844800"/>
              <a:gd name="connsiteX2" fmla="*/ 7132320 w 7132320"/>
              <a:gd name="connsiteY2" fmla="*/ 0 h 2844800"/>
              <a:gd name="connsiteX3" fmla="*/ 7132320 w 7132320"/>
              <a:gd name="connsiteY3" fmla="*/ 1432560 h 2844800"/>
              <a:gd name="connsiteX4" fmla="*/ 4358640 w 7132320"/>
              <a:gd name="connsiteY4" fmla="*/ 1432560 h 2844800"/>
              <a:gd name="connsiteX5" fmla="*/ 4358640 w 7132320"/>
              <a:gd name="connsiteY5" fmla="*/ 2844800 h 2844800"/>
              <a:gd name="connsiteX6" fmla="*/ 2834640 w 7132320"/>
              <a:gd name="connsiteY6" fmla="*/ 2844800 h 2844800"/>
              <a:gd name="connsiteX7" fmla="*/ 2834640 w 7132320"/>
              <a:gd name="connsiteY7" fmla="*/ 1473200 h 2844800"/>
              <a:gd name="connsiteX8" fmla="*/ 0 w 7132320"/>
              <a:gd name="connsiteY8" fmla="*/ 1452880 h 284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2320" h="2844800">
                <a:moveTo>
                  <a:pt x="0" y="1452880"/>
                </a:moveTo>
                <a:lnTo>
                  <a:pt x="0" y="0"/>
                </a:lnTo>
                <a:lnTo>
                  <a:pt x="7132320" y="0"/>
                </a:lnTo>
                <a:lnTo>
                  <a:pt x="7132320" y="1432560"/>
                </a:lnTo>
                <a:lnTo>
                  <a:pt x="4358640" y="1432560"/>
                </a:lnTo>
                <a:lnTo>
                  <a:pt x="4358640" y="2844800"/>
                </a:lnTo>
                <a:lnTo>
                  <a:pt x="2834640" y="2844800"/>
                </a:lnTo>
                <a:lnTo>
                  <a:pt x="2834640" y="1473200"/>
                </a:lnTo>
                <a:lnTo>
                  <a:pt x="0" y="145288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2321" y="1944767"/>
            <a:ext cx="1349889" cy="128853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5A8C4C-0194-4D83-B41E-5991A4D45801}" type="slidenum">
              <a:rPr lang="en-IN" smtClean="0"/>
              <a:pPr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2292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2209799" y="274320"/>
            <a:ext cx="7772400" cy="11430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r>
              <a:rPr lang="en-US" sz="3800" dirty="0">
                <a:latin typeface="+mn-lt"/>
                <a:ea typeface="+mn-ea"/>
                <a:cs typeface="+mn-cs"/>
              </a:rPr>
              <a:t>Multi-Agent Path Finding (MAPF)</a:t>
            </a:r>
            <a:endParaRPr lang="en" sz="3800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Curved Down Arrow 19"/>
          <p:cNvSpPr/>
          <p:nvPr/>
        </p:nvSpPr>
        <p:spPr>
          <a:xfrm>
            <a:off x="2999656" y="1412381"/>
            <a:ext cx="6192688" cy="504056"/>
          </a:xfrm>
          <a:prstGeom prst="curvedDownArrow">
            <a:avLst>
              <a:gd name="adj1" fmla="val 0"/>
              <a:gd name="adj2" fmla="val 32254"/>
              <a:gd name="adj3" fmla="val 2200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urved Down Arrow 24"/>
          <p:cNvSpPr/>
          <p:nvPr/>
        </p:nvSpPr>
        <p:spPr>
          <a:xfrm flipV="1">
            <a:off x="4871864" y="3284984"/>
            <a:ext cx="2880320" cy="432048"/>
          </a:xfrm>
          <a:prstGeom prst="curvedDownArrow">
            <a:avLst>
              <a:gd name="adj1" fmla="val 0"/>
              <a:gd name="adj2" fmla="val 32344"/>
              <a:gd name="adj3" fmla="val 3196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978640"/>
            <a:ext cx="1308050" cy="1297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666" y="1953834"/>
            <a:ext cx="1368152" cy="1347422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2529840" y="1869440"/>
            <a:ext cx="7132320" cy="2844800"/>
          </a:xfrm>
          <a:custGeom>
            <a:avLst/>
            <a:gdLst>
              <a:gd name="connsiteX0" fmla="*/ 0 w 7132320"/>
              <a:gd name="connsiteY0" fmla="*/ 1452880 h 2844800"/>
              <a:gd name="connsiteX1" fmla="*/ 0 w 7132320"/>
              <a:gd name="connsiteY1" fmla="*/ 0 h 2844800"/>
              <a:gd name="connsiteX2" fmla="*/ 7132320 w 7132320"/>
              <a:gd name="connsiteY2" fmla="*/ 0 h 2844800"/>
              <a:gd name="connsiteX3" fmla="*/ 7132320 w 7132320"/>
              <a:gd name="connsiteY3" fmla="*/ 1432560 h 2844800"/>
              <a:gd name="connsiteX4" fmla="*/ 4358640 w 7132320"/>
              <a:gd name="connsiteY4" fmla="*/ 1432560 h 2844800"/>
              <a:gd name="connsiteX5" fmla="*/ 4358640 w 7132320"/>
              <a:gd name="connsiteY5" fmla="*/ 2844800 h 2844800"/>
              <a:gd name="connsiteX6" fmla="*/ 2834640 w 7132320"/>
              <a:gd name="connsiteY6" fmla="*/ 2844800 h 2844800"/>
              <a:gd name="connsiteX7" fmla="*/ 2834640 w 7132320"/>
              <a:gd name="connsiteY7" fmla="*/ 1473200 h 2844800"/>
              <a:gd name="connsiteX8" fmla="*/ 0 w 7132320"/>
              <a:gd name="connsiteY8" fmla="*/ 1452880 h 284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2320" h="2844800">
                <a:moveTo>
                  <a:pt x="0" y="1452880"/>
                </a:moveTo>
                <a:lnTo>
                  <a:pt x="0" y="0"/>
                </a:lnTo>
                <a:lnTo>
                  <a:pt x="7132320" y="0"/>
                </a:lnTo>
                <a:lnTo>
                  <a:pt x="7132320" y="1432560"/>
                </a:lnTo>
                <a:lnTo>
                  <a:pt x="4358640" y="1432560"/>
                </a:lnTo>
                <a:lnTo>
                  <a:pt x="4358640" y="2844800"/>
                </a:lnTo>
                <a:lnTo>
                  <a:pt x="2834640" y="2844800"/>
                </a:lnTo>
                <a:lnTo>
                  <a:pt x="2834640" y="1473200"/>
                </a:lnTo>
                <a:lnTo>
                  <a:pt x="0" y="145288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848" y="1914250"/>
            <a:ext cx="1368152" cy="1378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2321" y="1944767"/>
            <a:ext cx="1349889" cy="128853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5A8C4C-0194-4D83-B41E-5991A4D45801}" type="slidenum">
              <a:rPr lang="en-IN" smtClean="0"/>
              <a:pPr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4835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529840" y="1869440"/>
            <a:ext cx="7132320" cy="2844800"/>
            <a:chOff x="1005840" y="1869440"/>
            <a:chExt cx="7132320" cy="28448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616" y="1978640"/>
              <a:ext cx="1308050" cy="1297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3666" y="1953834"/>
              <a:ext cx="1368152" cy="1347422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005840" y="1869440"/>
              <a:ext cx="7132320" cy="2844800"/>
            </a:xfrm>
            <a:custGeom>
              <a:avLst/>
              <a:gdLst>
                <a:gd name="connsiteX0" fmla="*/ 0 w 7132320"/>
                <a:gd name="connsiteY0" fmla="*/ 1452880 h 2844800"/>
                <a:gd name="connsiteX1" fmla="*/ 0 w 7132320"/>
                <a:gd name="connsiteY1" fmla="*/ 0 h 2844800"/>
                <a:gd name="connsiteX2" fmla="*/ 7132320 w 7132320"/>
                <a:gd name="connsiteY2" fmla="*/ 0 h 2844800"/>
                <a:gd name="connsiteX3" fmla="*/ 7132320 w 7132320"/>
                <a:gd name="connsiteY3" fmla="*/ 1432560 h 2844800"/>
                <a:gd name="connsiteX4" fmla="*/ 4358640 w 7132320"/>
                <a:gd name="connsiteY4" fmla="*/ 1432560 h 2844800"/>
                <a:gd name="connsiteX5" fmla="*/ 4358640 w 7132320"/>
                <a:gd name="connsiteY5" fmla="*/ 2844800 h 2844800"/>
                <a:gd name="connsiteX6" fmla="*/ 2834640 w 7132320"/>
                <a:gd name="connsiteY6" fmla="*/ 2844800 h 2844800"/>
                <a:gd name="connsiteX7" fmla="*/ 2834640 w 7132320"/>
                <a:gd name="connsiteY7" fmla="*/ 1473200 h 2844800"/>
                <a:gd name="connsiteX8" fmla="*/ 0 w 7132320"/>
                <a:gd name="connsiteY8" fmla="*/ 1452880 h 284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32320" h="2844800">
                  <a:moveTo>
                    <a:pt x="0" y="1452880"/>
                  </a:moveTo>
                  <a:lnTo>
                    <a:pt x="0" y="0"/>
                  </a:lnTo>
                  <a:lnTo>
                    <a:pt x="7132320" y="0"/>
                  </a:lnTo>
                  <a:lnTo>
                    <a:pt x="7132320" y="1432560"/>
                  </a:lnTo>
                  <a:lnTo>
                    <a:pt x="4358640" y="1432560"/>
                  </a:lnTo>
                  <a:lnTo>
                    <a:pt x="4358640" y="2844800"/>
                  </a:lnTo>
                  <a:lnTo>
                    <a:pt x="2834640" y="2844800"/>
                  </a:lnTo>
                  <a:lnTo>
                    <a:pt x="2834640" y="1473200"/>
                  </a:lnTo>
                  <a:lnTo>
                    <a:pt x="0" y="145288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848" y="1914250"/>
            <a:ext cx="1368152" cy="13785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2321" y="1944767"/>
            <a:ext cx="1349889" cy="1288530"/>
          </a:xfrm>
          <a:prstGeom prst="rect">
            <a:avLst/>
          </a:prstGeom>
        </p:spPr>
      </p:pic>
      <p:sp>
        <p:nvSpPr>
          <p:cNvPr id="11" name="Shape 22"/>
          <p:cNvSpPr txBox="1">
            <a:spLocks noGrp="1"/>
          </p:cNvSpPr>
          <p:nvPr>
            <p:ph type="ctrTitle"/>
          </p:nvPr>
        </p:nvSpPr>
        <p:spPr>
          <a:xfrm>
            <a:off x="2209799" y="274320"/>
            <a:ext cx="7772400" cy="11430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r>
              <a:rPr lang="en-US" sz="3800" dirty="0">
                <a:latin typeface="+mn-lt"/>
                <a:ea typeface="+mn-ea"/>
                <a:cs typeface="+mn-cs"/>
              </a:rPr>
              <a:t>Multi-Agent Path Finding (MAPF)</a:t>
            </a:r>
            <a:endParaRPr lang="en" sz="38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5A8C4C-0194-4D83-B41E-5991A4D45801}" type="slidenum">
              <a:rPr lang="en-IN" smtClean="0"/>
              <a:pPr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5012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8" y="1978640"/>
            <a:ext cx="1308050" cy="1297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4" y="1974154"/>
            <a:ext cx="1368152" cy="1347422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2529840" y="1869440"/>
            <a:ext cx="7132320" cy="2844800"/>
          </a:xfrm>
          <a:custGeom>
            <a:avLst/>
            <a:gdLst>
              <a:gd name="connsiteX0" fmla="*/ 0 w 7132320"/>
              <a:gd name="connsiteY0" fmla="*/ 1452880 h 2844800"/>
              <a:gd name="connsiteX1" fmla="*/ 0 w 7132320"/>
              <a:gd name="connsiteY1" fmla="*/ 0 h 2844800"/>
              <a:gd name="connsiteX2" fmla="*/ 7132320 w 7132320"/>
              <a:gd name="connsiteY2" fmla="*/ 0 h 2844800"/>
              <a:gd name="connsiteX3" fmla="*/ 7132320 w 7132320"/>
              <a:gd name="connsiteY3" fmla="*/ 1432560 h 2844800"/>
              <a:gd name="connsiteX4" fmla="*/ 4358640 w 7132320"/>
              <a:gd name="connsiteY4" fmla="*/ 1432560 h 2844800"/>
              <a:gd name="connsiteX5" fmla="*/ 4358640 w 7132320"/>
              <a:gd name="connsiteY5" fmla="*/ 2844800 h 2844800"/>
              <a:gd name="connsiteX6" fmla="*/ 2834640 w 7132320"/>
              <a:gd name="connsiteY6" fmla="*/ 2844800 h 2844800"/>
              <a:gd name="connsiteX7" fmla="*/ 2834640 w 7132320"/>
              <a:gd name="connsiteY7" fmla="*/ 1473200 h 2844800"/>
              <a:gd name="connsiteX8" fmla="*/ 0 w 7132320"/>
              <a:gd name="connsiteY8" fmla="*/ 1452880 h 284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2320" h="2844800">
                <a:moveTo>
                  <a:pt x="0" y="1452880"/>
                </a:moveTo>
                <a:lnTo>
                  <a:pt x="0" y="0"/>
                </a:lnTo>
                <a:lnTo>
                  <a:pt x="7132320" y="0"/>
                </a:lnTo>
                <a:lnTo>
                  <a:pt x="7132320" y="1432560"/>
                </a:lnTo>
                <a:lnTo>
                  <a:pt x="4358640" y="1432560"/>
                </a:lnTo>
                <a:lnTo>
                  <a:pt x="4358640" y="2844800"/>
                </a:lnTo>
                <a:lnTo>
                  <a:pt x="2834640" y="2844800"/>
                </a:lnTo>
                <a:lnTo>
                  <a:pt x="2834640" y="1473200"/>
                </a:lnTo>
                <a:lnTo>
                  <a:pt x="0" y="145288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848" y="1914250"/>
            <a:ext cx="1368152" cy="13785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2321" y="1944767"/>
            <a:ext cx="1349889" cy="1288530"/>
          </a:xfrm>
          <a:prstGeom prst="rect">
            <a:avLst/>
          </a:prstGeom>
        </p:spPr>
      </p:pic>
      <p:sp>
        <p:nvSpPr>
          <p:cNvPr id="10" name="Shape 22"/>
          <p:cNvSpPr txBox="1">
            <a:spLocks noGrp="1"/>
          </p:cNvSpPr>
          <p:nvPr>
            <p:ph type="ctrTitle"/>
          </p:nvPr>
        </p:nvSpPr>
        <p:spPr>
          <a:xfrm>
            <a:off x="2209799" y="274320"/>
            <a:ext cx="7772400" cy="11430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r>
              <a:rPr lang="en-US" sz="3800" dirty="0">
                <a:latin typeface="+mn-lt"/>
                <a:ea typeface="+mn-ea"/>
                <a:cs typeface="+mn-cs"/>
              </a:rPr>
              <a:t>Multi-Agent Path Finding (MAPF)</a:t>
            </a:r>
            <a:endParaRPr lang="en" sz="38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5A8C4C-0194-4D83-B41E-5991A4D45801}" type="slidenum">
              <a:rPr lang="en-IN" smtClean="0"/>
              <a:pPr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4382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28" y="1978640"/>
            <a:ext cx="1308050" cy="1297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928" y="3336338"/>
            <a:ext cx="1368152" cy="1347422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2529840" y="1869440"/>
            <a:ext cx="7132320" cy="2844800"/>
          </a:xfrm>
          <a:custGeom>
            <a:avLst/>
            <a:gdLst>
              <a:gd name="connsiteX0" fmla="*/ 0 w 7132320"/>
              <a:gd name="connsiteY0" fmla="*/ 1452880 h 2844800"/>
              <a:gd name="connsiteX1" fmla="*/ 0 w 7132320"/>
              <a:gd name="connsiteY1" fmla="*/ 0 h 2844800"/>
              <a:gd name="connsiteX2" fmla="*/ 7132320 w 7132320"/>
              <a:gd name="connsiteY2" fmla="*/ 0 h 2844800"/>
              <a:gd name="connsiteX3" fmla="*/ 7132320 w 7132320"/>
              <a:gd name="connsiteY3" fmla="*/ 1432560 h 2844800"/>
              <a:gd name="connsiteX4" fmla="*/ 4358640 w 7132320"/>
              <a:gd name="connsiteY4" fmla="*/ 1432560 h 2844800"/>
              <a:gd name="connsiteX5" fmla="*/ 4358640 w 7132320"/>
              <a:gd name="connsiteY5" fmla="*/ 2844800 h 2844800"/>
              <a:gd name="connsiteX6" fmla="*/ 2834640 w 7132320"/>
              <a:gd name="connsiteY6" fmla="*/ 2844800 h 2844800"/>
              <a:gd name="connsiteX7" fmla="*/ 2834640 w 7132320"/>
              <a:gd name="connsiteY7" fmla="*/ 1473200 h 2844800"/>
              <a:gd name="connsiteX8" fmla="*/ 0 w 7132320"/>
              <a:gd name="connsiteY8" fmla="*/ 1452880 h 284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2320" h="2844800">
                <a:moveTo>
                  <a:pt x="0" y="1452880"/>
                </a:moveTo>
                <a:lnTo>
                  <a:pt x="0" y="0"/>
                </a:lnTo>
                <a:lnTo>
                  <a:pt x="7132320" y="0"/>
                </a:lnTo>
                <a:lnTo>
                  <a:pt x="7132320" y="1432560"/>
                </a:lnTo>
                <a:lnTo>
                  <a:pt x="4358640" y="1432560"/>
                </a:lnTo>
                <a:lnTo>
                  <a:pt x="4358640" y="2844800"/>
                </a:lnTo>
                <a:lnTo>
                  <a:pt x="2834640" y="2844800"/>
                </a:lnTo>
                <a:lnTo>
                  <a:pt x="2834640" y="1473200"/>
                </a:lnTo>
                <a:lnTo>
                  <a:pt x="0" y="145288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848" y="1914250"/>
            <a:ext cx="1368152" cy="13785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2321" y="1944767"/>
            <a:ext cx="1349889" cy="1288530"/>
          </a:xfrm>
          <a:prstGeom prst="rect">
            <a:avLst/>
          </a:prstGeom>
        </p:spPr>
      </p:pic>
      <p:sp>
        <p:nvSpPr>
          <p:cNvPr id="10" name="Shape 22"/>
          <p:cNvSpPr txBox="1">
            <a:spLocks noGrp="1"/>
          </p:cNvSpPr>
          <p:nvPr>
            <p:ph type="ctrTitle"/>
          </p:nvPr>
        </p:nvSpPr>
        <p:spPr>
          <a:xfrm>
            <a:off x="2209799" y="274320"/>
            <a:ext cx="7772400" cy="11430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r>
              <a:rPr lang="en-US" sz="3800" dirty="0">
                <a:latin typeface="+mn-lt"/>
                <a:ea typeface="+mn-ea"/>
                <a:cs typeface="+mn-cs"/>
              </a:rPr>
              <a:t>Multi-Agent Path Finding (MAPF)</a:t>
            </a:r>
            <a:endParaRPr lang="en" sz="38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5A8C4C-0194-4D83-B41E-5991A4D45801}" type="slidenum">
              <a:rPr lang="en-IN" smtClean="0"/>
              <a:pPr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9159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067" y="1978640"/>
            <a:ext cx="1308050" cy="1297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923" y="1974154"/>
            <a:ext cx="1368152" cy="1347422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2529840" y="1869440"/>
            <a:ext cx="7132320" cy="2844800"/>
          </a:xfrm>
          <a:custGeom>
            <a:avLst/>
            <a:gdLst>
              <a:gd name="connsiteX0" fmla="*/ 0 w 7132320"/>
              <a:gd name="connsiteY0" fmla="*/ 1452880 h 2844800"/>
              <a:gd name="connsiteX1" fmla="*/ 0 w 7132320"/>
              <a:gd name="connsiteY1" fmla="*/ 0 h 2844800"/>
              <a:gd name="connsiteX2" fmla="*/ 7132320 w 7132320"/>
              <a:gd name="connsiteY2" fmla="*/ 0 h 2844800"/>
              <a:gd name="connsiteX3" fmla="*/ 7132320 w 7132320"/>
              <a:gd name="connsiteY3" fmla="*/ 1432560 h 2844800"/>
              <a:gd name="connsiteX4" fmla="*/ 4358640 w 7132320"/>
              <a:gd name="connsiteY4" fmla="*/ 1432560 h 2844800"/>
              <a:gd name="connsiteX5" fmla="*/ 4358640 w 7132320"/>
              <a:gd name="connsiteY5" fmla="*/ 2844800 h 2844800"/>
              <a:gd name="connsiteX6" fmla="*/ 2834640 w 7132320"/>
              <a:gd name="connsiteY6" fmla="*/ 2844800 h 2844800"/>
              <a:gd name="connsiteX7" fmla="*/ 2834640 w 7132320"/>
              <a:gd name="connsiteY7" fmla="*/ 1473200 h 2844800"/>
              <a:gd name="connsiteX8" fmla="*/ 0 w 7132320"/>
              <a:gd name="connsiteY8" fmla="*/ 1452880 h 284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2320" h="2844800">
                <a:moveTo>
                  <a:pt x="0" y="1452880"/>
                </a:moveTo>
                <a:lnTo>
                  <a:pt x="0" y="0"/>
                </a:lnTo>
                <a:lnTo>
                  <a:pt x="7132320" y="0"/>
                </a:lnTo>
                <a:lnTo>
                  <a:pt x="7132320" y="1432560"/>
                </a:lnTo>
                <a:lnTo>
                  <a:pt x="4358640" y="1432560"/>
                </a:lnTo>
                <a:lnTo>
                  <a:pt x="4358640" y="2844800"/>
                </a:lnTo>
                <a:lnTo>
                  <a:pt x="2834640" y="2844800"/>
                </a:lnTo>
                <a:lnTo>
                  <a:pt x="2834640" y="1473200"/>
                </a:lnTo>
                <a:lnTo>
                  <a:pt x="0" y="145288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2321" y="1944767"/>
            <a:ext cx="1349889" cy="1288530"/>
          </a:xfrm>
          <a:prstGeom prst="rect">
            <a:avLst/>
          </a:prstGeom>
        </p:spPr>
      </p:pic>
      <p:sp>
        <p:nvSpPr>
          <p:cNvPr id="10" name="Shape 22"/>
          <p:cNvSpPr txBox="1">
            <a:spLocks noGrp="1"/>
          </p:cNvSpPr>
          <p:nvPr>
            <p:ph type="ctrTitle"/>
          </p:nvPr>
        </p:nvSpPr>
        <p:spPr>
          <a:xfrm>
            <a:off x="2209799" y="274320"/>
            <a:ext cx="7772400" cy="11430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r>
              <a:rPr lang="en-US" sz="3800" dirty="0">
                <a:latin typeface="+mn-lt"/>
                <a:ea typeface="+mn-ea"/>
                <a:cs typeface="+mn-cs"/>
              </a:rPr>
              <a:t>Multi-Agent Path Finding (MAPF)</a:t>
            </a:r>
            <a:endParaRPr lang="en" sz="38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5A8C4C-0194-4D83-B41E-5991A4D45801}" type="slidenum">
              <a:rPr lang="en-IN" smtClean="0"/>
              <a:pPr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91741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1.8|20.4|12.2|13.5|22.1|12.6|14.5|20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804</Words>
  <Application>Microsoft Office PowerPoint</Application>
  <PresentationFormat>Widescreen</PresentationFormat>
  <Paragraphs>228</Paragraphs>
  <Slides>27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等线</vt:lpstr>
      <vt:lpstr>等线 Light</vt:lpstr>
      <vt:lpstr>Arial</vt:lpstr>
      <vt:lpstr>Calibri</vt:lpstr>
      <vt:lpstr>Calibri Light</vt:lpstr>
      <vt:lpstr>Cambria Math</vt:lpstr>
      <vt:lpstr>Office Theme</vt:lpstr>
      <vt:lpstr>Equation</vt:lpstr>
      <vt:lpstr>Multi-Agent Path Finding for Large Agents</vt:lpstr>
      <vt:lpstr>Multi-Agent Path Finding (MAPF)</vt:lpstr>
      <vt:lpstr>Multi-Agent Path Finding (MAPF)</vt:lpstr>
      <vt:lpstr>Multi-Agent Path Finding (MAPF)</vt:lpstr>
      <vt:lpstr>Multi-Agent Path Finding (MAPF)</vt:lpstr>
      <vt:lpstr>Multi-Agent Path Finding (MAPF)</vt:lpstr>
      <vt:lpstr>Multi-Agent Path Finding (MAPF)</vt:lpstr>
      <vt:lpstr>Multi-Agent Path Finding (MAPF)</vt:lpstr>
      <vt:lpstr>Multi-Agent Path Finding (MAPF)</vt:lpstr>
      <vt:lpstr>Multi-Agent Path Finding (MAPF)</vt:lpstr>
      <vt:lpstr>Motivation</vt:lpstr>
      <vt:lpstr>Multi-Agent Path Finding (MAPF)</vt:lpstr>
      <vt:lpstr>Multi-Agent Path Finding (MAPF) </vt:lpstr>
      <vt:lpstr>Multi-Agent Path Finding for Large Agents (LA-MAPF)</vt:lpstr>
      <vt:lpstr>Conflict-Based Search (CBS)</vt:lpstr>
      <vt:lpstr>Example</vt:lpstr>
      <vt:lpstr>Apply CBS to LA-MAPF</vt:lpstr>
      <vt:lpstr>Apply CBS to LA-MAPF</vt:lpstr>
      <vt:lpstr>Add Multiple Constraints</vt:lpstr>
      <vt:lpstr>Mutually Disjunctive</vt:lpstr>
      <vt:lpstr>Multi-Constraint CBS (MC-CBS)</vt:lpstr>
      <vt:lpstr>Choose such constraint sets:</vt:lpstr>
      <vt:lpstr>Add heuristics to the high-level search</vt:lpstr>
      <vt:lpstr>Experimental Results</vt:lpstr>
      <vt:lpstr>Experimental Results</vt:lpstr>
      <vt:lpstr>Experimental Results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Multi-Agent Path Finding for Large Agents</dc:title>
  <dc:creator>Jiaoyang Li</dc:creator>
  <cp:lastModifiedBy>Jiaoyang Li</cp:lastModifiedBy>
  <cp:revision>40</cp:revision>
  <dcterms:created xsi:type="dcterms:W3CDTF">2018-11-08T23:22:09Z</dcterms:created>
  <dcterms:modified xsi:type="dcterms:W3CDTF">2018-11-14T17:25:43Z</dcterms:modified>
</cp:coreProperties>
</file>